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83" r:id="rId10"/>
    <p:sldId id="264" r:id="rId11"/>
    <p:sldId id="284" r:id="rId12"/>
    <p:sldId id="285" r:id="rId13"/>
    <p:sldId id="265" r:id="rId14"/>
    <p:sldId id="266" r:id="rId15"/>
    <p:sldId id="267" r:id="rId16"/>
    <p:sldId id="268" r:id="rId17"/>
  </p:sldIdLst>
  <p:sldSz cx="14630400" cy="8229600"/>
  <p:notesSz cx="8229600" cy="14630400"/>
  <p:embeddedFontLst>
    <p:embeddedFont>
      <p:font typeface="Consolas" panose="020B0609020204030204" pitchFamily="49" charset="0"/>
      <p:regular r:id="rId19"/>
      <p:bold r:id="rId20"/>
      <p:italic r:id="rId21"/>
      <p:boldItalic r:id="rId22"/>
    </p:embeddedFont>
    <p:embeddedFont>
      <p:font typeface="Funnel Display" panose="020B0604020202020204" charset="0"/>
      <p:regular r:id="rId23"/>
    </p:embeddedFont>
    <p:embeddedFont>
      <p:font typeface="Funnel San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813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3" Type="http://schemas.openxmlformats.org/officeDocument/2006/relationships/image" Target="../media/image90.png"/><Relationship Id="rId7" Type="http://schemas.openxmlformats.org/officeDocument/2006/relationships/image" Target="../media/image94.svg"/><Relationship Id="rId12"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93.png"/><Relationship Id="rId11" Type="http://schemas.openxmlformats.org/officeDocument/2006/relationships/image" Target="../media/image98.sv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svg"/><Relationship Id="rId9" Type="http://schemas.openxmlformats.org/officeDocument/2006/relationships/image" Target="../media/image96.svg"/></Relationships>
</file>

<file path=ppt/slides/_rels/slide1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2.svg"/><Relationship Id="rId7" Type="http://schemas.openxmlformats.org/officeDocument/2006/relationships/image" Target="../media/image5.svg"/><Relationship Id="rId2" Type="http://schemas.openxmlformats.org/officeDocument/2006/relationships/image" Target="../media/image101.png"/><Relationship Id="rId1" Type="http://schemas.openxmlformats.org/officeDocument/2006/relationships/slideLayout" Target="../slideLayouts/slideLayout10.xml"/><Relationship Id="rId6" Type="http://schemas.openxmlformats.org/officeDocument/2006/relationships/image" Target="../media/image4.png"/><Relationship Id="rId11" Type="http://schemas.openxmlformats.org/officeDocument/2006/relationships/image" Target="../media/image106.svg"/><Relationship Id="rId5" Type="http://schemas.openxmlformats.org/officeDocument/2006/relationships/image" Target="../media/image71.svg"/><Relationship Id="rId10" Type="http://schemas.openxmlformats.org/officeDocument/2006/relationships/image" Target="../media/image105.png"/><Relationship Id="rId4" Type="http://schemas.openxmlformats.org/officeDocument/2006/relationships/image" Target="../media/image70.png"/><Relationship Id="rId9" Type="http://schemas.openxmlformats.org/officeDocument/2006/relationships/image" Target="../media/image10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svg"/><Relationship Id="rId9" Type="http://schemas.openxmlformats.org/officeDocument/2006/relationships/image" Target="../media/image113.png"/></Relationships>
</file>

<file path=ppt/slides/_rels/slide14.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17.svg"/><Relationship Id="rId5" Type="http://schemas.openxmlformats.org/officeDocument/2006/relationships/image" Target="../media/image11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s>
</file>

<file path=ppt/slides/_rels/slide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3.sv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33.svg"/><Relationship Id="rId18" Type="http://schemas.openxmlformats.org/officeDocument/2006/relationships/image" Target="../media/image14.png"/><Relationship Id="rId3" Type="http://schemas.openxmlformats.org/officeDocument/2006/relationships/image" Target="../media/image124.png"/><Relationship Id="rId7" Type="http://schemas.openxmlformats.org/officeDocument/2006/relationships/image" Target="../media/image128.svg"/><Relationship Id="rId12" Type="http://schemas.openxmlformats.org/officeDocument/2006/relationships/image" Target="../media/image132.png"/><Relationship Id="rId17" Type="http://schemas.openxmlformats.org/officeDocument/2006/relationships/image" Target="../media/image135.svg"/><Relationship Id="rId2" Type="http://schemas.openxmlformats.org/officeDocument/2006/relationships/notesSlide" Target="../notesSlides/notesSlide13.xml"/><Relationship Id="rId16" Type="http://schemas.openxmlformats.org/officeDocument/2006/relationships/image" Target="../media/image134.png"/><Relationship Id="rId1" Type="http://schemas.openxmlformats.org/officeDocument/2006/relationships/slideLayout" Target="../slideLayouts/slideLayout14.xml"/><Relationship Id="rId6" Type="http://schemas.openxmlformats.org/officeDocument/2006/relationships/image" Target="../media/image127.png"/><Relationship Id="rId11" Type="http://schemas.openxmlformats.org/officeDocument/2006/relationships/image" Target="../media/image131.svg"/><Relationship Id="rId5" Type="http://schemas.openxmlformats.org/officeDocument/2006/relationships/image" Target="../media/image126.svg"/><Relationship Id="rId15" Type="http://schemas.openxmlformats.org/officeDocument/2006/relationships/image" Target="../media/image39.svg"/><Relationship Id="rId10" Type="http://schemas.openxmlformats.org/officeDocument/2006/relationships/image" Target="../media/image130.png"/><Relationship Id="rId19" Type="http://schemas.openxmlformats.org/officeDocument/2006/relationships/image" Target="../media/image15.svg"/><Relationship Id="rId4" Type="http://schemas.openxmlformats.org/officeDocument/2006/relationships/image" Target="../media/image125.png"/><Relationship Id="rId9" Type="http://schemas.openxmlformats.org/officeDocument/2006/relationships/image" Target="../media/image129.svg"/><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pn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svg"/><Relationship Id="rId9" Type="http://schemas.openxmlformats.org/officeDocument/2006/relationships/image" Target="../media/image26.svg"/></Relationships>
</file>

<file path=ppt/slides/_rels/slide5.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svg"/><Relationship Id="rId26" Type="http://schemas.openxmlformats.org/officeDocument/2006/relationships/image" Target="../media/image53.png"/><Relationship Id="rId3" Type="http://schemas.openxmlformats.org/officeDocument/2006/relationships/image" Target="../media/image31.png"/><Relationship Id="rId21" Type="http://schemas.openxmlformats.org/officeDocument/2006/relationships/image" Target="../media/image48.png"/><Relationship Id="rId7" Type="http://schemas.openxmlformats.org/officeDocument/2006/relationships/image" Target="../media/image35.png"/><Relationship Id="rId12" Type="http://schemas.openxmlformats.org/officeDocument/2006/relationships/image" Target="../media/image39.svg"/><Relationship Id="rId17" Type="http://schemas.openxmlformats.org/officeDocument/2006/relationships/image" Target="../media/image44.png"/><Relationship Id="rId25" Type="http://schemas.openxmlformats.org/officeDocument/2006/relationships/image" Target="../media/image52.svg"/><Relationship Id="rId33" Type="http://schemas.openxmlformats.org/officeDocument/2006/relationships/image" Target="../media/image60.svg"/><Relationship Id="rId2" Type="http://schemas.openxmlformats.org/officeDocument/2006/relationships/notesSlide" Target="../notesSlides/notesSlide5.xml"/><Relationship Id="rId16" Type="http://schemas.openxmlformats.org/officeDocument/2006/relationships/image" Target="../media/image43.svg"/><Relationship Id="rId20" Type="http://schemas.openxmlformats.org/officeDocument/2006/relationships/image" Target="../media/image47.svg"/><Relationship Id="rId29" Type="http://schemas.openxmlformats.org/officeDocument/2006/relationships/image" Target="../media/image56.svg"/><Relationship Id="rId1" Type="http://schemas.openxmlformats.org/officeDocument/2006/relationships/slideLayout" Target="../slideLayouts/slideLayout6.xml"/><Relationship Id="rId6" Type="http://schemas.openxmlformats.org/officeDocument/2006/relationships/image" Target="../media/image34.svg"/><Relationship Id="rId11" Type="http://schemas.openxmlformats.org/officeDocument/2006/relationships/image" Target="../media/image29.png"/><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image" Target="../media/image33.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8.svg"/><Relationship Id="rId19" Type="http://schemas.openxmlformats.org/officeDocument/2006/relationships/image" Target="../media/image46.png"/><Relationship Id="rId31" Type="http://schemas.openxmlformats.org/officeDocument/2006/relationships/image" Target="../media/image5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1.svg"/><Relationship Id="rId22" Type="http://schemas.openxmlformats.org/officeDocument/2006/relationships/image" Target="../media/image49.svg"/><Relationship Id="rId27" Type="http://schemas.openxmlformats.org/officeDocument/2006/relationships/image" Target="../media/image54.svg"/><Relationship Id="rId30" Type="http://schemas.openxmlformats.org/officeDocument/2006/relationships/image" Target="../media/image57.png"/><Relationship Id="rId8" Type="http://schemas.openxmlformats.org/officeDocument/2006/relationships/image" Target="../media/image36.svg"/></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4.png"/><Relationship Id="rId11" Type="http://schemas.openxmlformats.org/officeDocument/2006/relationships/image" Target="../media/image68.svg"/><Relationship Id="rId5" Type="http://schemas.openxmlformats.org/officeDocument/2006/relationships/image" Target="../media/image63.png"/><Relationship Id="rId10" Type="http://schemas.openxmlformats.org/officeDocument/2006/relationships/image" Target="../media/image53.png"/><Relationship Id="rId4" Type="http://schemas.openxmlformats.org/officeDocument/2006/relationships/image" Target="../media/image62.svg"/><Relationship Id="rId9" Type="http://schemas.openxmlformats.org/officeDocument/2006/relationships/image" Target="../media/image67.svg"/></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svg"/></Relationships>
</file>

<file path=ppt/slides/_rels/slide8.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svg"/><Relationship Id="rId3" Type="http://schemas.openxmlformats.org/officeDocument/2006/relationships/image" Target="../media/image70.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1.svg"/><Relationship Id="rId9" Type="http://schemas.openxmlformats.org/officeDocument/2006/relationships/image" Target="../media/image78.svg"/></Relationships>
</file>

<file path=ppt/slides/_rels/slide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sv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1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531269"/>
            <a:ext cx="7468553" cy="1847731"/>
          </a:xfrm>
          <a:prstGeom prst="rect">
            <a:avLst/>
          </a:prstGeom>
          <a:noFill/>
          <a:ln/>
        </p:spPr>
        <p:txBody>
          <a:bodyPr wrap="square" lIns="0" tIns="0" rIns="0" bIns="0" rtlCol="0" anchor="t"/>
          <a:lstStyle/>
          <a:p>
            <a:pPr marL="0" indent="0" algn="l">
              <a:lnSpc>
                <a:spcPts val="4850"/>
              </a:lnSpc>
              <a:buNone/>
            </a:pPr>
            <a:r>
              <a:rPr lang="en-US" sz="3850" dirty="0">
                <a:solidFill>
                  <a:srgbClr val="051D3A"/>
                </a:solidFill>
                <a:latin typeface="Funnel Display" pitchFamily="34" charset="0"/>
                <a:ea typeface="Funnel Display" pitchFamily="34" charset="-122"/>
                <a:cs typeface="Funnel Display" pitchFamily="34" charset="-120"/>
              </a:rPr>
              <a:t>Uber's Real-Time Data Architecture: Engineering At Scale</a:t>
            </a:r>
            <a:endParaRPr lang="en-US" sz="3850" dirty="0"/>
          </a:p>
        </p:txBody>
      </p:sp>
      <p:sp>
        <p:nvSpPr>
          <p:cNvPr id="4" name="Text 1"/>
          <p:cNvSpPr/>
          <p:nvPr/>
        </p:nvSpPr>
        <p:spPr>
          <a:xfrm>
            <a:off x="6324124" y="4693087"/>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2B3541"/>
                </a:solidFill>
                <a:latin typeface="Funnel Sans" pitchFamily="34" charset="0"/>
                <a:ea typeface="Funnel Sans" pitchFamily="34" charset="-122"/>
                <a:cs typeface="Funnel Sans" pitchFamily="34" charset="-120"/>
              </a:rPr>
              <a:t>A deep dive into how Uber processes millions of events per second to power real-time experiences for riders, drivers, and operations teams worldwide – from the data center to the street corner.</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3752612" y="287893"/>
            <a:ext cx="1283613" cy="196691"/>
          </a:xfrm>
          <a:prstGeom prst="roundRect">
            <a:avLst>
              <a:gd name="adj" fmla="val 17891"/>
            </a:avLst>
          </a:prstGeom>
          <a:solidFill>
            <a:srgbClr val="D8E7F3"/>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5358" y="344329"/>
            <a:ext cx="83701" cy="83701"/>
          </a:xfrm>
          <a:prstGeom prst="rect">
            <a:avLst/>
          </a:prstGeom>
        </p:spPr>
      </p:pic>
      <p:sp>
        <p:nvSpPr>
          <p:cNvPr id="4" name="Text 1"/>
          <p:cNvSpPr/>
          <p:nvPr/>
        </p:nvSpPr>
        <p:spPr>
          <a:xfrm>
            <a:off x="3940850" y="319207"/>
            <a:ext cx="1032629" cy="134064"/>
          </a:xfrm>
          <a:prstGeom prst="rect">
            <a:avLst/>
          </a:prstGeom>
          <a:noFill/>
          <a:ln/>
        </p:spPr>
        <p:txBody>
          <a:bodyPr wrap="none" lIns="0" tIns="0" rIns="0" bIns="0" rtlCol="0" anchor="t"/>
          <a:lstStyle/>
          <a:p>
            <a:pPr marL="0" indent="0" algn="l">
              <a:lnSpc>
                <a:spcPts val="1050"/>
              </a:lnSpc>
              <a:buNone/>
            </a:pPr>
            <a:r>
              <a:rPr lang="en-US" sz="650" dirty="0">
                <a:solidFill>
                  <a:srgbClr val="2B3541"/>
                </a:solidFill>
                <a:latin typeface="Funnel Sans" pitchFamily="34" charset="0"/>
                <a:ea typeface="Funnel Sans" pitchFamily="34" charset="-122"/>
                <a:cs typeface="Funnel Sans" pitchFamily="34" charset="-120"/>
              </a:rPr>
              <a:t>GEOSPATIAL TECHNOLOGY</a:t>
            </a:r>
            <a:endParaRPr lang="en-US" sz="650" dirty="0"/>
          </a:p>
        </p:txBody>
      </p:sp>
      <p:sp>
        <p:nvSpPr>
          <p:cNvPr id="5" name="Text 2"/>
          <p:cNvSpPr/>
          <p:nvPr/>
        </p:nvSpPr>
        <p:spPr>
          <a:xfrm>
            <a:off x="3752612" y="526375"/>
            <a:ext cx="7125057" cy="616029"/>
          </a:xfrm>
          <a:prstGeom prst="rect">
            <a:avLst/>
          </a:prstGeom>
          <a:noFill/>
          <a:ln/>
        </p:spPr>
        <p:txBody>
          <a:bodyPr wrap="square" lIns="0" tIns="0" rIns="0" bIns="0" rtlCol="0" anchor="t"/>
          <a:lstStyle/>
          <a:p>
            <a:pPr marL="0" indent="0" algn="l">
              <a:lnSpc>
                <a:spcPts val="2400"/>
              </a:lnSpc>
              <a:buNone/>
            </a:pPr>
            <a:r>
              <a:rPr lang="en-US" sz="1900" dirty="0">
                <a:solidFill>
                  <a:srgbClr val="051D3A"/>
                </a:solidFill>
                <a:latin typeface="Funnel Display" pitchFamily="34" charset="0"/>
                <a:ea typeface="Funnel Display" pitchFamily="34" charset="-122"/>
                <a:cs typeface="Funnel Display" pitchFamily="34" charset="-120"/>
              </a:rPr>
              <a:t>H3 Geospatial Index: Architecture, Technology &amp; Real-World Implementation</a:t>
            </a:r>
            <a:endParaRPr lang="en-US" sz="1900" dirty="0"/>
          </a:p>
        </p:txBody>
      </p:sp>
      <p:sp>
        <p:nvSpPr>
          <p:cNvPr id="6" name="Text 3"/>
          <p:cNvSpPr/>
          <p:nvPr/>
        </p:nvSpPr>
        <p:spPr>
          <a:xfrm>
            <a:off x="3752612" y="1299448"/>
            <a:ext cx="712505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Understanding Uber's H3 system requires delving into its core architecture, the technologies that power it, and its practical application across Uber's ecosystem. This section provides a comprehensive technical overview, illustrating how raw location data is transformed into actionable intelligence.</a:t>
            </a:r>
            <a:endParaRPr lang="en-US" sz="800" dirty="0"/>
          </a:p>
        </p:txBody>
      </p:sp>
      <p:sp>
        <p:nvSpPr>
          <p:cNvPr id="7" name="Text 4"/>
          <p:cNvSpPr/>
          <p:nvPr/>
        </p:nvSpPr>
        <p:spPr>
          <a:xfrm>
            <a:off x="3752612" y="1791772"/>
            <a:ext cx="3127534"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H3 System Architecture Overview</a:t>
            </a:r>
            <a:endParaRPr lang="en-US" sz="1550" dirty="0"/>
          </a:p>
        </p:txBody>
      </p:sp>
      <p:pic>
        <p:nvPicPr>
          <p:cNvPr id="8" name="Image 1" descr="preencoded.png"/>
          <p:cNvPicPr>
            <a:picLocks noChangeAspect="1"/>
          </p:cNvPicPr>
          <p:nvPr/>
        </p:nvPicPr>
        <p:blipFill>
          <a:blip r:embed="rId5"/>
          <a:stretch>
            <a:fillRect/>
          </a:stretch>
        </p:blipFill>
        <p:spPr>
          <a:xfrm>
            <a:off x="3752612" y="2195274"/>
            <a:ext cx="7125057" cy="2783800"/>
          </a:xfrm>
          <a:prstGeom prst="rect">
            <a:avLst/>
          </a:prstGeom>
        </p:spPr>
      </p:pic>
      <p:sp>
        <p:nvSpPr>
          <p:cNvPr id="9" name="Text 5"/>
          <p:cNvSpPr/>
          <p:nvPr/>
        </p:nvSpPr>
        <p:spPr>
          <a:xfrm>
            <a:off x="7710121" y="2463371"/>
            <a:ext cx="1480303" cy="184929"/>
          </a:xfrm>
          <a:prstGeom prst="rect">
            <a:avLst/>
          </a:prstGeom>
          <a:noFill/>
          <a:ln/>
        </p:spPr>
        <p:txBody>
          <a:bodyPr wrap="none" lIns="0" tIns="0" rIns="0" bIns="0" rtlCol="0" anchor="t"/>
          <a:lstStyle/>
          <a:p>
            <a:pPr marL="0" indent="0" algn="l">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INPUT LAYER</a:t>
            </a:r>
            <a:endParaRPr lang="en-US" sz="1250" dirty="0"/>
          </a:p>
        </p:txBody>
      </p:sp>
      <p:sp>
        <p:nvSpPr>
          <p:cNvPr id="10" name="Text 6"/>
          <p:cNvSpPr/>
          <p:nvPr/>
        </p:nvSpPr>
        <p:spPr>
          <a:xfrm>
            <a:off x="7710121" y="2945846"/>
            <a:ext cx="1480303" cy="184928"/>
          </a:xfrm>
          <a:prstGeom prst="rect">
            <a:avLst/>
          </a:prstGeom>
          <a:noFill/>
          <a:ln/>
        </p:spPr>
        <p:txBody>
          <a:bodyPr wrap="none" lIns="0" tIns="0" rIns="0" bIns="0" rtlCol="0" anchor="t"/>
          <a:lstStyle/>
          <a:p>
            <a:pPr marL="0" indent="0" algn="l">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H3 INDEXING LAYER</a:t>
            </a:r>
            <a:endParaRPr lang="en-US" sz="1250" dirty="0"/>
          </a:p>
        </p:txBody>
      </p:sp>
      <p:sp>
        <p:nvSpPr>
          <p:cNvPr id="11" name="Text 7"/>
          <p:cNvSpPr/>
          <p:nvPr/>
        </p:nvSpPr>
        <p:spPr>
          <a:xfrm>
            <a:off x="7710121" y="3427774"/>
            <a:ext cx="1480303" cy="184929"/>
          </a:xfrm>
          <a:prstGeom prst="rect">
            <a:avLst/>
          </a:prstGeom>
          <a:noFill/>
          <a:ln/>
        </p:spPr>
        <p:txBody>
          <a:bodyPr wrap="none" lIns="0" tIns="0" rIns="0" bIns="0" rtlCol="0" anchor="t"/>
          <a:lstStyle/>
          <a:p>
            <a:pPr marL="0" indent="0" algn="l">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PROCESSING LAYER</a:t>
            </a:r>
            <a:endParaRPr lang="en-US" sz="1250" dirty="0"/>
          </a:p>
        </p:txBody>
      </p:sp>
      <p:sp>
        <p:nvSpPr>
          <p:cNvPr id="12" name="Text 8"/>
          <p:cNvSpPr/>
          <p:nvPr/>
        </p:nvSpPr>
        <p:spPr>
          <a:xfrm>
            <a:off x="7710121" y="3918114"/>
            <a:ext cx="1480303" cy="184929"/>
          </a:xfrm>
          <a:prstGeom prst="rect">
            <a:avLst/>
          </a:prstGeom>
          <a:noFill/>
          <a:ln/>
        </p:spPr>
        <p:txBody>
          <a:bodyPr wrap="none" lIns="0" tIns="0" rIns="0" bIns="0" rtlCol="0" anchor="t"/>
          <a:lstStyle/>
          <a:p>
            <a:pPr marL="0" indent="0" algn="l">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OUTPUT LAYER</a:t>
            </a:r>
            <a:endParaRPr lang="en-US" sz="1250" dirty="0"/>
          </a:p>
        </p:txBody>
      </p:sp>
      <p:sp>
        <p:nvSpPr>
          <p:cNvPr id="13" name="Text 9"/>
          <p:cNvSpPr/>
          <p:nvPr/>
        </p:nvSpPr>
        <p:spPr>
          <a:xfrm>
            <a:off x="3752612" y="5136118"/>
            <a:ext cx="1971318"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H3 Resolution Levels</a:t>
            </a:r>
            <a:endParaRPr lang="en-US" sz="1550" dirty="0"/>
          </a:p>
        </p:txBody>
      </p:sp>
      <p:sp>
        <p:nvSpPr>
          <p:cNvPr id="14" name="Text 10"/>
          <p:cNvSpPr/>
          <p:nvPr/>
        </p:nvSpPr>
        <p:spPr>
          <a:xfrm>
            <a:off x="3752612" y="5539621"/>
            <a:ext cx="712505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The H3 grid offers 16 discrete resolution levels (0-15), allowing for extreme flexibility in geospatial analysis. Each resolution represents a different spatial granularity, from global coverage to pinpoint accuracy:</a:t>
            </a:r>
            <a:endParaRPr lang="en-US" sz="800" dirty="0"/>
          </a:p>
        </p:txBody>
      </p:sp>
      <p:sp>
        <p:nvSpPr>
          <p:cNvPr id="15" name="Shape 11"/>
          <p:cNvSpPr/>
          <p:nvPr/>
        </p:nvSpPr>
        <p:spPr>
          <a:xfrm>
            <a:off x="3752612" y="5992654"/>
            <a:ext cx="3510201" cy="314087"/>
          </a:xfrm>
          <a:prstGeom prst="roundRect">
            <a:avLst>
              <a:gd name="adj" fmla="val 480154"/>
            </a:avLst>
          </a:prstGeom>
          <a:solidFill>
            <a:srgbClr val="FAF5EB"/>
          </a:solidFill>
          <a:ln w="7620">
            <a:solidFill>
              <a:srgbClr val="D5CDBE"/>
            </a:solidFill>
            <a:prstDash val="solid"/>
          </a:ln>
        </p:spPr>
      </p:sp>
      <p:pic>
        <p:nvPicPr>
          <p:cNvPr id="16"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29131" y="6071116"/>
            <a:ext cx="157043" cy="157043"/>
          </a:xfrm>
          <a:prstGeom prst="rect">
            <a:avLst/>
          </a:prstGeom>
        </p:spPr>
      </p:pic>
      <p:sp>
        <p:nvSpPr>
          <p:cNvPr id="17" name="Text 12"/>
          <p:cNvSpPr/>
          <p:nvPr/>
        </p:nvSpPr>
        <p:spPr>
          <a:xfrm>
            <a:off x="3857268" y="6411397"/>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Resolution 0: Global</a:t>
            </a:r>
            <a:endParaRPr lang="en-US" sz="950" dirty="0"/>
          </a:p>
        </p:txBody>
      </p:sp>
      <p:sp>
        <p:nvSpPr>
          <p:cNvPr id="18" name="Text 13"/>
          <p:cNvSpPr/>
          <p:nvPr/>
        </p:nvSpPr>
        <p:spPr>
          <a:xfrm>
            <a:off x="3857268" y="6628090"/>
            <a:ext cx="3300889"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Entire Earth (122 hexagons), providing a broad global overview.</a:t>
            </a:r>
            <a:endParaRPr lang="en-US" sz="800" dirty="0"/>
          </a:p>
        </p:txBody>
      </p:sp>
      <p:sp>
        <p:nvSpPr>
          <p:cNvPr id="19" name="Shape 14"/>
          <p:cNvSpPr/>
          <p:nvPr/>
        </p:nvSpPr>
        <p:spPr>
          <a:xfrm>
            <a:off x="7367468" y="5992654"/>
            <a:ext cx="3510201" cy="314087"/>
          </a:xfrm>
          <a:prstGeom prst="roundRect">
            <a:avLst>
              <a:gd name="adj" fmla="val 480154"/>
            </a:avLst>
          </a:prstGeom>
          <a:solidFill>
            <a:srgbClr val="FAF5EB"/>
          </a:solidFill>
          <a:ln w="7620">
            <a:solidFill>
              <a:srgbClr val="D5CDBE"/>
            </a:solidFill>
            <a:prstDash val="solid"/>
          </a:ln>
        </p:spPr>
      </p:sp>
      <p:pic>
        <p:nvPicPr>
          <p:cNvPr id="2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43988" y="6071116"/>
            <a:ext cx="157043" cy="157043"/>
          </a:xfrm>
          <a:prstGeom prst="rect">
            <a:avLst/>
          </a:prstGeom>
        </p:spPr>
      </p:pic>
      <p:sp>
        <p:nvSpPr>
          <p:cNvPr id="21" name="Text 15"/>
          <p:cNvSpPr/>
          <p:nvPr/>
        </p:nvSpPr>
        <p:spPr>
          <a:xfrm>
            <a:off x="7472124" y="6411397"/>
            <a:ext cx="1341120"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Resolution 5: City-Level</a:t>
            </a:r>
            <a:endParaRPr lang="en-US" sz="950" dirty="0"/>
          </a:p>
        </p:txBody>
      </p:sp>
      <p:sp>
        <p:nvSpPr>
          <p:cNvPr id="22" name="Text 16"/>
          <p:cNvSpPr/>
          <p:nvPr/>
        </p:nvSpPr>
        <p:spPr>
          <a:xfrm>
            <a:off x="7472124" y="6628090"/>
            <a:ext cx="3300889"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Hexagons approximately 1-10 km across, ideal for city-wide planning and analysis.</a:t>
            </a:r>
            <a:endParaRPr lang="en-US" sz="800" dirty="0"/>
          </a:p>
        </p:txBody>
      </p:sp>
      <p:sp>
        <p:nvSpPr>
          <p:cNvPr id="23" name="Shape 17"/>
          <p:cNvSpPr/>
          <p:nvPr/>
        </p:nvSpPr>
        <p:spPr>
          <a:xfrm>
            <a:off x="3752612" y="7172682"/>
            <a:ext cx="3510201" cy="314087"/>
          </a:xfrm>
          <a:prstGeom prst="roundRect">
            <a:avLst>
              <a:gd name="adj" fmla="val 480154"/>
            </a:avLst>
          </a:prstGeom>
          <a:solidFill>
            <a:srgbClr val="FAF5EB"/>
          </a:solidFill>
          <a:ln w="7620">
            <a:solidFill>
              <a:srgbClr val="D5CDBE"/>
            </a:solidFill>
            <a:prstDash val="solid"/>
          </a:ln>
        </p:spPr>
      </p:sp>
      <p:pic>
        <p:nvPicPr>
          <p:cNvPr id="24"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29131" y="7251144"/>
            <a:ext cx="157043" cy="157043"/>
          </a:xfrm>
          <a:prstGeom prst="rect">
            <a:avLst/>
          </a:prstGeom>
        </p:spPr>
      </p:pic>
      <p:sp>
        <p:nvSpPr>
          <p:cNvPr id="25" name="Text 18"/>
          <p:cNvSpPr/>
          <p:nvPr/>
        </p:nvSpPr>
        <p:spPr>
          <a:xfrm>
            <a:off x="3857268" y="7591425"/>
            <a:ext cx="2035254"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Resolution 10: Neighborhood-Level</a:t>
            </a:r>
            <a:endParaRPr lang="en-US" sz="950" dirty="0"/>
          </a:p>
        </p:txBody>
      </p:sp>
      <p:sp>
        <p:nvSpPr>
          <p:cNvPr id="26" name="Text 19"/>
          <p:cNvSpPr/>
          <p:nvPr/>
        </p:nvSpPr>
        <p:spPr>
          <a:xfrm>
            <a:off x="3857268" y="7808119"/>
            <a:ext cx="3300889"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Hexagons around 100m across, perfect for detailed neighborhood insights.</a:t>
            </a:r>
            <a:endParaRPr lang="en-US" sz="800" dirty="0"/>
          </a:p>
        </p:txBody>
      </p:sp>
      <p:sp>
        <p:nvSpPr>
          <p:cNvPr id="27" name="Shape 20"/>
          <p:cNvSpPr/>
          <p:nvPr/>
        </p:nvSpPr>
        <p:spPr>
          <a:xfrm>
            <a:off x="7367468" y="7172682"/>
            <a:ext cx="3510201" cy="314087"/>
          </a:xfrm>
          <a:prstGeom prst="roundRect">
            <a:avLst>
              <a:gd name="adj" fmla="val 480154"/>
            </a:avLst>
          </a:prstGeom>
          <a:solidFill>
            <a:srgbClr val="FAF5EB"/>
          </a:solidFill>
          <a:ln w="7620">
            <a:solidFill>
              <a:srgbClr val="D5CDBE"/>
            </a:solidFill>
            <a:prstDash val="solid"/>
          </a:ln>
        </p:spPr>
      </p:sp>
      <p:pic>
        <p:nvPicPr>
          <p:cNvPr id="28"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43988" y="7251144"/>
            <a:ext cx="157043" cy="157043"/>
          </a:xfrm>
          <a:prstGeom prst="rect">
            <a:avLst/>
          </a:prstGeom>
        </p:spPr>
      </p:pic>
      <p:sp>
        <p:nvSpPr>
          <p:cNvPr id="29" name="Text 21"/>
          <p:cNvSpPr/>
          <p:nvPr/>
        </p:nvSpPr>
        <p:spPr>
          <a:xfrm>
            <a:off x="7472124" y="7591425"/>
            <a:ext cx="1543645"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Resolution 15: Street-Level</a:t>
            </a:r>
            <a:endParaRPr lang="en-US" sz="950" dirty="0"/>
          </a:p>
        </p:txBody>
      </p:sp>
      <p:sp>
        <p:nvSpPr>
          <p:cNvPr id="30" name="Text 22"/>
          <p:cNvSpPr/>
          <p:nvPr/>
        </p:nvSpPr>
        <p:spPr>
          <a:xfrm>
            <a:off x="7472124" y="7808119"/>
            <a:ext cx="3300889"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Hexagons approximately 1m across, offering ultra-fine granularity for precise location services.</a:t>
            </a:r>
            <a:endParaRPr lang="en-US" sz="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23"/>
          <p:cNvSpPr/>
          <p:nvPr/>
        </p:nvSpPr>
        <p:spPr>
          <a:xfrm>
            <a:off x="2761772" y="144042"/>
            <a:ext cx="2666167"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How H3 Works: Step-by-Step</a:t>
            </a:r>
            <a:endParaRPr lang="en-US" sz="1550" dirty="0"/>
          </a:p>
        </p:txBody>
      </p:sp>
      <p:sp>
        <p:nvSpPr>
          <p:cNvPr id="32" name="Shape 24"/>
          <p:cNvSpPr/>
          <p:nvPr/>
        </p:nvSpPr>
        <p:spPr>
          <a:xfrm>
            <a:off x="166950" y="725662"/>
            <a:ext cx="104656" cy="471130"/>
          </a:xfrm>
          <a:prstGeom prst="roundRect">
            <a:avLst>
              <a:gd name="adj" fmla="val 42029"/>
            </a:avLst>
          </a:prstGeom>
          <a:solidFill>
            <a:srgbClr val="FAF5EB"/>
          </a:solidFill>
          <a:ln w="7620">
            <a:solidFill>
              <a:srgbClr val="D5CDBE"/>
            </a:solidFill>
            <a:prstDash val="solid"/>
          </a:ln>
        </p:spPr>
      </p:sp>
      <p:sp>
        <p:nvSpPr>
          <p:cNvPr id="33" name="Shape 25"/>
          <p:cNvSpPr/>
          <p:nvPr/>
        </p:nvSpPr>
        <p:spPr>
          <a:xfrm>
            <a:off x="62294" y="656963"/>
            <a:ext cx="314087" cy="314087"/>
          </a:xfrm>
          <a:prstGeom prst="roundRect">
            <a:avLst>
              <a:gd name="adj" fmla="val 145565"/>
            </a:avLst>
          </a:prstGeom>
          <a:solidFill>
            <a:srgbClr val="FAF5EB"/>
          </a:solidFill>
          <a:ln w="7620">
            <a:solidFill>
              <a:srgbClr val="D5CDBE"/>
            </a:solidFill>
            <a:prstDash val="solid"/>
          </a:ln>
        </p:spPr>
      </p:sp>
      <p:pic>
        <p:nvPicPr>
          <p:cNvPr id="34" name="Image 6"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756" y="735545"/>
            <a:ext cx="157043" cy="157043"/>
          </a:xfrm>
          <a:prstGeom prst="rect">
            <a:avLst/>
          </a:prstGeom>
        </p:spPr>
      </p:pic>
      <p:sp>
        <p:nvSpPr>
          <p:cNvPr id="35" name="Text 26"/>
          <p:cNvSpPr/>
          <p:nvPr/>
        </p:nvSpPr>
        <p:spPr>
          <a:xfrm>
            <a:off x="481037" y="673275"/>
            <a:ext cx="1698188"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Step 1: GPS Coordinate Input</a:t>
            </a:r>
            <a:endParaRPr lang="en-US" sz="950" dirty="0"/>
          </a:p>
        </p:txBody>
      </p:sp>
      <p:sp>
        <p:nvSpPr>
          <p:cNvPr id="36" name="Text 27"/>
          <p:cNvSpPr/>
          <p:nvPr/>
        </p:nvSpPr>
        <p:spPr>
          <a:xfrm>
            <a:off x="481037" y="889969"/>
            <a:ext cx="6706314"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Raw GPS data (e.g., </a:t>
            </a:r>
            <a:r>
              <a:rPr lang="en-US" sz="800" dirty="0">
                <a:solidFill>
                  <a:srgbClr val="2B3541"/>
                </a:solidFill>
                <a:highlight>
                  <a:srgbClr val="EDE8DE"/>
                </a:highlight>
                <a:latin typeface="Consolas" pitchFamily="34" charset="0"/>
                <a:ea typeface="Consolas" pitchFamily="34" charset="-122"/>
                <a:cs typeface="Consolas" pitchFamily="34" charset="-120"/>
              </a:rPr>
              <a:t>40.7128°N, 74.0060°W</a:t>
            </a:r>
            <a:r>
              <a:rPr lang="en-US" sz="800" dirty="0">
                <a:solidFill>
                  <a:srgbClr val="2B3541"/>
                </a:solidFill>
                <a:latin typeface="Funnel Sans" pitchFamily="34" charset="0"/>
                <a:ea typeface="Funnel Sans" pitchFamily="34" charset="-122"/>
                <a:cs typeface="Funnel Sans" pitchFamily="34" charset="-120"/>
              </a:rPr>
              <a:t>) with timestamp is continuously streamed into the system.</a:t>
            </a:r>
            <a:endParaRPr lang="en-US" sz="800" dirty="0"/>
          </a:p>
        </p:txBody>
      </p:sp>
      <p:sp>
        <p:nvSpPr>
          <p:cNvPr id="37" name="Shape 28"/>
          <p:cNvSpPr/>
          <p:nvPr/>
        </p:nvSpPr>
        <p:spPr>
          <a:xfrm>
            <a:off x="323993" y="1458611"/>
            <a:ext cx="104656" cy="471130"/>
          </a:xfrm>
          <a:prstGeom prst="roundRect">
            <a:avLst>
              <a:gd name="adj" fmla="val 42029"/>
            </a:avLst>
          </a:prstGeom>
          <a:solidFill>
            <a:srgbClr val="FAF5EB"/>
          </a:solidFill>
          <a:ln w="7620">
            <a:solidFill>
              <a:srgbClr val="D5CDBE"/>
            </a:solidFill>
            <a:prstDash val="solid"/>
          </a:ln>
        </p:spPr>
      </p:sp>
      <p:sp>
        <p:nvSpPr>
          <p:cNvPr id="38" name="Shape 29"/>
          <p:cNvSpPr/>
          <p:nvPr/>
        </p:nvSpPr>
        <p:spPr>
          <a:xfrm>
            <a:off x="219337" y="1389912"/>
            <a:ext cx="314087" cy="314087"/>
          </a:xfrm>
          <a:prstGeom prst="roundRect">
            <a:avLst>
              <a:gd name="adj" fmla="val 145565"/>
            </a:avLst>
          </a:prstGeom>
          <a:solidFill>
            <a:srgbClr val="FAF5EB"/>
          </a:solidFill>
          <a:ln w="7620">
            <a:solidFill>
              <a:srgbClr val="D5CDBE"/>
            </a:solidFill>
            <a:prstDash val="solid"/>
          </a:ln>
        </p:spPr>
      </p:sp>
      <p:pic>
        <p:nvPicPr>
          <p:cNvPr id="39" name="Image 7"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800" y="1468493"/>
            <a:ext cx="157043" cy="157043"/>
          </a:xfrm>
          <a:prstGeom prst="rect">
            <a:avLst/>
          </a:prstGeom>
        </p:spPr>
      </p:pic>
      <p:sp>
        <p:nvSpPr>
          <p:cNvPr id="40" name="Text 30"/>
          <p:cNvSpPr/>
          <p:nvPr/>
        </p:nvSpPr>
        <p:spPr>
          <a:xfrm>
            <a:off x="638080" y="1406224"/>
            <a:ext cx="1501378"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Step 2: Hexagon Mapping</a:t>
            </a:r>
            <a:endParaRPr lang="en-US" sz="950" dirty="0"/>
          </a:p>
        </p:txBody>
      </p:sp>
      <p:sp>
        <p:nvSpPr>
          <p:cNvPr id="41" name="Text 31"/>
          <p:cNvSpPr/>
          <p:nvPr/>
        </p:nvSpPr>
        <p:spPr>
          <a:xfrm>
            <a:off x="638080" y="1622917"/>
            <a:ext cx="654927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The H3 algorithm instantly converts GPS coordinates into a unique hexadecimal H3 cell ID (e.g., </a:t>
            </a:r>
            <a:r>
              <a:rPr lang="en-US" sz="800" dirty="0">
                <a:solidFill>
                  <a:srgbClr val="2B3541"/>
                </a:solidFill>
                <a:highlight>
                  <a:srgbClr val="EDE8DE"/>
                </a:highlight>
                <a:latin typeface="Consolas" pitchFamily="34" charset="0"/>
                <a:ea typeface="Consolas" pitchFamily="34" charset="-122"/>
                <a:cs typeface="Consolas" pitchFamily="34" charset="-120"/>
              </a:rPr>
              <a:t>8a2a1072b59ffff</a:t>
            </a:r>
            <a:r>
              <a:rPr lang="en-US" sz="800" dirty="0">
                <a:solidFill>
                  <a:srgbClr val="2B3541"/>
                </a:solidFill>
                <a:latin typeface="Funnel Sans" pitchFamily="34" charset="0"/>
                <a:ea typeface="Funnel Sans" pitchFamily="34" charset="-122"/>
                <a:cs typeface="Funnel Sans" pitchFamily="34" charset="-120"/>
              </a:rPr>
              <a:t>).</a:t>
            </a:r>
            <a:endParaRPr lang="en-US" sz="800" dirty="0"/>
          </a:p>
        </p:txBody>
      </p:sp>
      <p:sp>
        <p:nvSpPr>
          <p:cNvPr id="42" name="Shape 32"/>
          <p:cNvSpPr/>
          <p:nvPr/>
        </p:nvSpPr>
        <p:spPr>
          <a:xfrm>
            <a:off x="481037" y="2191560"/>
            <a:ext cx="104656" cy="471130"/>
          </a:xfrm>
          <a:prstGeom prst="roundRect">
            <a:avLst>
              <a:gd name="adj" fmla="val 42029"/>
            </a:avLst>
          </a:prstGeom>
          <a:solidFill>
            <a:srgbClr val="FAF5EB"/>
          </a:solidFill>
          <a:ln w="7620">
            <a:solidFill>
              <a:srgbClr val="D5CDBE"/>
            </a:solidFill>
            <a:prstDash val="solid"/>
          </a:ln>
        </p:spPr>
      </p:sp>
      <p:sp>
        <p:nvSpPr>
          <p:cNvPr id="43" name="Shape 33"/>
          <p:cNvSpPr/>
          <p:nvPr/>
        </p:nvSpPr>
        <p:spPr>
          <a:xfrm>
            <a:off x="376381" y="2122861"/>
            <a:ext cx="314087" cy="314087"/>
          </a:xfrm>
          <a:prstGeom prst="roundRect">
            <a:avLst>
              <a:gd name="adj" fmla="val 145565"/>
            </a:avLst>
          </a:prstGeom>
          <a:solidFill>
            <a:srgbClr val="FAF5EB"/>
          </a:solidFill>
          <a:ln w="7620">
            <a:solidFill>
              <a:srgbClr val="D5CDBE"/>
            </a:solidFill>
            <a:prstDash val="solid"/>
          </a:ln>
        </p:spPr>
      </p:sp>
      <p:pic>
        <p:nvPicPr>
          <p:cNvPr id="44" name="Image 8"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4843" y="2201442"/>
            <a:ext cx="157043" cy="157043"/>
          </a:xfrm>
          <a:prstGeom prst="rect">
            <a:avLst/>
          </a:prstGeom>
        </p:spPr>
      </p:pic>
      <p:sp>
        <p:nvSpPr>
          <p:cNvPr id="45" name="Text 34"/>
          <p:cNvSpPr/>
          <p:nvPr/>
        </p:nvSpPr>
        <p:spPr>
          <a:xfrm>
            <a:off x="795124" y="2139172"/>
            <a:ext cx="158638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Step 3: Hierarchical Lookup</a:t>
            </a:r>
            <a:endParaRPr lang="en-US" sz="950" dirty="0"/>
          </a:p>
        </p:txBody>
      </p:sp>
      <p:sp>
        <p:nvSpPr>
          <p:cNvPr id="46" name="Text 35"/>
          <p:cNvSpPr/>
          <p:nvPr/>
        </p:nvSpPr>
        <p:spPr>
          <a:xfrm>
            <a:off x="795124" y="2355866"/>
            <a:ext cx="6392228"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The system identifies parent (larger) and child (smaller) hexagons, building a multi-level geospatial hierarchy.</a:t>
            </a:r>
            <a:endParaRPr lang="en-US" sz="800" dirty="0"/>
          </a:p>
        </p:txBody>
      </p:sp>
      <p:sp>
        <p:nvSpPr>
          <p:cNvPr id="47" name="Shape 36"/>
          <p:cNvSpPr/>
          <p:nvPr/>
        </p:nvSpPr>
        <p:spPr>
          <a:xfrm>
            <a:off x="638199" y="2924509"/>
            <a:ext cx="104656" cy="471130"/>
          </a:xfrm>
          <a:prstGeom prst="roundRect">
            <a:avLst>
              <a:gd name="adj" fmla="val 42029"/>
            </a:avLst>
          </a:prstGeom>
          <a:solidFill>
            <a:srgbClr val="FAF5EB"/>
          </a:solidFill>
          <a:ln w="7620">
            <a:solidFill>
              <a:srgbClr val="D5CDBE"/>
            </a:solidFill>
            <a:prstDash val="solid"/>
          </a:ln>
        </p:spPr>
      </p:sp>
      <p:sp>
        <p:nvSpPr>
          <p:cNvPr id="48" name="Shape 37"/>
          <p:cNvSpPr/>
          <p:nvPr/>
        </p:nvSpPr>
        <p:spPr>
          <a:xfrm>
            <a:off x="533543" y="2855810"/>
            <a:ext cx="314087" cy="314087"/>
          </a:xfrm>
          <a:prstGeom prst="roundRect">
            <a:avLst>
              <a:gd name="adj" fmla="val 145565"/>
            </a:avLst>
          </a:prstGeom>
          <a:solidFill>
            <a:srgbClr val="FAF5EB"/>
          </a:solidFill>
          <a:ln w="7620">
            <a:solidFill>
              <a:srgbClr val="D5CDBE"/>
            </a:solidFill>
            <a:prstDash val="solid"/>
          </a:ln>
        </p:spPr>
      </p:sp>
      <p:pic>
        <p:nvPicPr>
          <p:cNvPr id="49" name="Image 9"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2005" y="2934391"/>
            <a:ext cx="157043" cy="157043"/>
          </a:xfrm>
          <a:prstGeom prst="rect">
            <a:avLst/>
          </a:prstGeom>
        </p:spPr>
      </p:pic>
      <p:sp>
        <p:nvSpPr>
          <p:cNvPr id="50" name="Text 38"/>
          <p:cNvSpPr/>
          <p:nvPr/>
        </p:nvSpPr>
        <p:spPr>
          <a:xfrm>
            <a:off x="952286" y="2872121"/>
            <a:ext cx="1580555"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Step 4: Neighbor Discovery</a:t>
            </a:r>
            <a:endParaRPr lang="en-US" sz="950" dirty="0"/>
          </a:p>
        </p:txBody>
      </p:sp>
      <p:sp>
        <p:nvSpPr>
          <p:cNvPr id="51" name="Text 39"/>
          <p:cNvSpPr/>
          <p:nvPr/>
        </p:nvSpPr>
        <p:spPr>
          <a:xfrm>
            <a:off x="952286" y="3088815"/>
            <a:ext cx="6235065"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H3 efficiently identifies all 6 immediate neighboring hexagons, enabling rapid proximity queries and range operations.</a:t>
            </a:r>
            <a:endParaRPr lang="en-US" sz="800" dirty="0"/>
          </a:p>
        </p:txBody>
      </p:sp>
      <p:sp>
        <p:nvSpPr>
          <p:cNvPr id="53" name="Shape 41"/>
          <p:cNvSpPr/>
          <p:nvPr/>
        </p:nvSpPr>
        <p:spPr>
          <a:xfrm>
            <a:off x="376381" y="3588758"/>
            <a:ext cx="314087" cy="314087"/>
          </a:xfrm>
          <a:prstGeom prst="roundRect">
            <a:avLst>
              <a:gd name="adj" fmla="val 145565"/>
            </a:avLst>
          </a:prstGeom>
          <a:solidFill>
            <a:srgbClr val="FAF5EB"/>
          </a:solidFill>
          <a:ln w="7620">
            <a:solidFill>
              <a:srgbClr val="D5CDBE"/>
            </a:solidFill>
            <a:prstDash val="solid"/>
          </a:ln>
        </p:spPr>
      </p:sp>
      <p:pic>
        <p:nvPicPr>
          <p:cNvPr id="54" name="Image 10"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4843" y="3667340"/>
            <a:ext cx="157043" cy="157043"/>
          </a:xfrm>
          <a:prstGeom prst="rect">
            <a:avLst/>
          </a:prstGeom>
        </p:spPr>
      </p:pic>
      <p:sp>
        <p:nvSpPr>
          <p:cNvPr id="55" name="Text 42"/>
          <p:cNvSpPr/>
          <p:nvPr/>
        </p:nvSpPr>
        <p:spPr>
          <a:xfrm>
            <a:off x="795124" y="3605070"/>
            <a:ext cx="1782247"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Step 5: Aggregation &amp; Analysis</a:t>
            </a:r>
            <a:endParaRPr lang="en-US" sz="950" dirty="0"/>
          </a:p>
        </p:txBody>
      </p:sp>
      <p:sp>
        <p:nvSpPr>
          <p:cNvPr id="56" name="Text 43"/>
          <p:cNvSpPr/>
          <p:nvPr/>
        </p:nvSpPr>
        <p:spPr>
          <a:xfrm>
            <a:off x="795124" y="3821764"/>
            <a:ext cx="6392228"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Data from multiple hexagons is combined, allowing for calculations of demand density, identification of hotspots/coldspots, and pattern recognition.</a:t>
            </a:r>
            <a:endParaRPr lang="en-US" sz="800" dirty="0"/>
          </a:p>
        </p:txBody>
      </p:sp>
      <p:sp>
        <p:nvSpPr>
          <p:cNvPr id="52" name="Shape 40"/>
          <p:cNvSpPr/>
          <p:nvPr/>
        </p:nvSpPr>
        <p:spPr>
          <a:xfrm>
            <a:off x="608886" y="3805571"/>
            <a:ext cx="104656" cy="604123"/>
          </a:xfrm>
          <a:prstGeom prst="roundRect">
            <a:avLst>
              <a:gd name="adj" fmla="val 42029"/>
            </a:avLst>
          </a:prstGeom>
          <a:solidFill>
            <a:srgbClr val="FAF5EB"/>
          </a:solidFill>
          <a:ln w="7620">
            <a:solidFill>
              <a:srgbClr val="D5CDBE"/>
            </a:solidFill>
            <a:prstDash val="solid"/>
          </a:ln>
        </p:spPr>
      </p:sp>
      <p:sp>
        <p:nvSpPr>
          <p:cNvPr id="57" name="Shape 44"/>
          <p:cNvSpPr/>
          <p:nvPr/>
        </p:nvSpPr>
        <p:spPr>
          <a:xfrm>
            <a:off x="1367125" y="4587693"/>
            <a:ext cx="104656" cy="471130"/>
          </a:xfrm>
          <a:prstGeom prst="roundRect">
            <a:avLst>
              <a:gd name="adj" fmla="val 42029"/>
            </a:avLst>
          </a:prstGeom>
          <a:solidFill>
            <a:srgbClr val="FAF5EB"/>
          </a:solidFill>
          <a:ln w="7620">
            <a:solidFill>
              <a:srgbClr val="D5CDBE"/>
            </a:solidFill>
            <a:prstDash val="solid"/>
          </a:ln>
        </p:spPr>
      </p:sp>
      <p:sp>
        <p:nvSpPr>
          <p:cNvPr id="58" name="Shape 45"/>
          <p:cNvSpPr/>
          <p:nvPr/>
        </p:nvSpPr>
        <p:spPr>
          <a:xfrm>
            <a:off x="347186" y="4602814"/>
            <a:ext cx="314087" cy="314087"/>
          </a:xfrm>
          <a:prstGeom prst="roundRect">
            <a:avLst>
              <a:gd name="adj" fmla="val 145565"/>
            </a:avLst>
          </a:prstGeom>
          <a:solidFill>
            <a:srgbClr val="FAF5EB"/>
          </a:solidFill>
          <a:ln w="7620">
            <a:solidFill>
              <a:srgbClr val="D5CDBE"/>
            </a:solidFill>
            <a:prstDash val="solid"/>
          </a:ln>
        </p:spPr>
      </p:sp>
      <p:pic>
        <p:nvPicPr>
          <p:cNvPr id="59" name="Image 11"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5649" y="4681395"/>
            <a:ext cx="157043" cy="157043"/>
          </a:xfrm>
          <a:prstGeom prst="rect">
            <a:avLst/>
          </a:prstGeom>
        </p:spPr>
      </p:pic>
      <p:sp>
        <p:nvSpPr>
          <p:cNvPr id="60" name="Text 46"/>
          <p:cNvSpPr/>
          <p:nvPr/>
        </p:nvSpPr>
        <p:spPr>
          <a:xfrm>
            <a:off x="765929" y="4619125"/>
            <a:ext cx="1392674"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Step 6: Decision Making</a:t>
            </a:r>
            <a:endParaRPr lang="en-US" sz="950" dirty="0"/>
          </a:p>
        </p:txBody>
      </p:sp>
      <p:sp>
        <p:nvSpPr>
          <p:cNvPr id="61" name="Text 47"/>
          <p:cNvSpPr/>
          <p:nvPr/>
        </p:nvSpPr>
        <p:spPr>
          <a:xfrm>
            <a:off x="765929" y="4823258"/>
            <a:ext cx="654927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Analyzed H3 data feeds into Uber's pricing engine, dispatch algorithms, and operational dashboards for real-time decision support.</a:t>
            </a:r>
            <a:endParaRPr lang="en-US" sz="800" dirty="0"/>
          </a:p>
        </p:txBody>
      </p:sp>
      <p:sp>
        <p:nvSpPr>
          <p:cNvPr id="62" name="Text 48"/>
          <p:cNvSpPr/>
          <p:nvPr/>
        </p:nvSpPr>
        <p:spPr>
          <a:xfrm>
            <a:off x="7966412" y="589455"/>
            <a:ext cx="4521637"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Technologies &amp; Tools Used in H3 Implementation</a:t>
            </a:r>
            <a:endParaRPr lang="en-US" sz="1550" dirty="0"/>
          </a:p>
        </p:txBody>
      </p:sp>
      <p:sp>
        <p:nvSpPr>
          <p:cNvPr id="63" name="Shape 49"/>
          <p:cNvSpPr/>
          <p:nvPr/>
        </p:nvSpPr>
        <p:spPr>
          <a:xfrm>
            <a:off x="7966412" y="992958"/>
            <a:ext cx="2305169" cy="1535430"/>
          </a:xfrm>
          <a:prstGeom prst="roundRect">
            <a:avLst>
              <a:gd name="adj" fmla="val 4764"/>
            </a:avLst>
          </a:prstGeom>
          <a:solidFill>
            <a:srgbClr val="FAF5EB"/>
          </a:solidFill>
          <a:ln w="15240">
            <a:solidFill>
              <a:srgbClr val="D5CDBE"/>
            </a:solidFill>
            <a:prstDash val="solid"/>
          </a:ln>
        </p:spPr>
      </p:sp>
      <p:sp>
        <p:nvSpPr>
          <p:cNvPr id="64" name="Shape 50"/>
          <p:cNvSpPr/>
          <p:nvPr/>
        </p:nvSpPr>
        <p:spPr>
          <a:xfrm>
            <a:off x="7951172" y="992958"/>
            <a:ext cx="60960" cy="1535430"/>
          </a:xfrm>
          <a:prstGeom prst="roundRect">
            <a:avLst>
              <a:gd name="adj" fmla="val 72156"/>
            </a:avLst>
          </a:prstGeom>
          <a:solidFill>
            <a:srgbClr val="3371A5"/>
          </a:solidFill>
          <a:ln/>
        </p:spPr>
      </p:sp>
      <p:sp>
        <p:nvSpPr>
          <p:cNvPr id="65" name="Text 51"/>
          <p:cNvSpPr/>
          <p:nvPr/>
        </p:nvSpPr>
        <p:spPr>
          <a:xfrm>
            <a:off x="8132028" y="1112854"/>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Core H3 Library</a:t>
            </a:r>
            <a:endParaRPr lang="en-US" sz="950" dirty="0"/>
          </a:p>
        </p:txBody>
      </p:sp>
      <p:sp>
        <p:nvSpPr>
          <p:cNvPr id="66" name="Text 52"/>
          <p:cNvSpPr/>
          <p:nvPr/>
        </p:nvSpPr>
        <p:spPr>
          <a:xfrm>
            <a:off x="8132028" y="1329547"/>
            <a:ext cx="2019657"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Uber's open-source H3 library (Java, Python, JS, C, Go)</a:t>
            </a:r>
            <a:endParaRPr lang="en-US" sz="800" dirty="0"/>
          </a:p>
        </p:txBody>
      </p:sp>
      <p:sp>
        <p:nvSpPr>
          <p:cNvPr id="67" name="Text 53"/>
          <p:cNvSpPr/>
          <p:nvPr/>
        </p:nvSpPr>
        <p:spPr>
          <a:xfrm>
            <a:off x="8132028" y="1701379"/>
            <a:ext cx="2019657"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Optimized for performance and accuracy across various platforms.</a:t>
            </a:r>
            <a:endParaRPr lang="en-US" sz="800" dirty="0"/>
          </a:p>
        </p:txBody>
      </p:sp>
      <p:sp>
        <p:nvSpPr>
          <p:cNvPr id="68" name="Shape 54"/>
          <p:cNvSpPr/>
          <p:nvPr/>
        </p:nvSpPr>
        <p:spPr>
          <a:xfrm>
            <a:off x="10376237" y="992958"/>
            <a:ext cx="2305288" cy="1535430"/>
          </a:xfrm>
          <a:prstGeom prst="roundRect">
            <a:avLst>
              <a:gd name="adj" fmla="val 4764"/>
            </a:avLst>
          </a:prstGeom>
          <a:solidFill>
            <a:srgbClr val="FAF5EB"/>
          </a:solidFill>
          <a:ln w="15240">
            <a:solidFill>
              <a:srgbClr val="D5CDBE"/>
            </a:solidFill>
            <a:prstDash val="solid"/>
          </a:ln>
        </p:spPr>
      </p:sp>
      <p:sp>
        <p:nvSpPr>
          <p:cNvPr id="69" name="Shape 55"/>
          <p:cNvSpPr/>
          <p:nvPr/>
        </p:nvSpPr>
        <p:spPr>
          <a:xfrm>
            <a:off x="10360997" y="992958"/>
            <a:ext cx="60960" cy="1535430"/>
          </a:xfrm>
          <a:prstGeom prst="roundRect">
            <a:avLst>
              <a:gd name="adj" fmla="val 72156"/>
            </a:avLst>
          </a:prstGeom>
          <a:solidFill>
            <a:srgbClr val="3371A5"/>
          </a:solidFill>
          <a:ln/>
        </p:spPr>
      </p:sp>
      <p:sp>
        <p:nvSpPr>
          <p:cNvPr id="70" name="Text 56"/>
          <p:cNvSpPr/>
          <p:nvPr/>
        </p:nvSpPr>
        <p:spPr>
          <a:xfrm>
            <a:off x="10541853" y="1112854"/>
            <a:ext cx="2019776" cy="307896"/>
          </a:xfrm>
          <a:prstGeom prst="rect">
            <a:avLst/>
          </a:prstGeom>
          <a:noFill/>
          <a:ln/>
        </p:spPr>
        <p:txBody>
          <a:bodyPr wrap="squar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Integration with Stream Processing</a:t>
            </a:r>
            <a:endParaRPr lang="en-US" sz="950" dirty="0"/>
          </a:p>
        </p:txBody>
      </p:sp>
      <p:sp>
        <p:nvSpPr>
          <p:cNvPr id="71" name="Text 57"/>
          <p:cNvSpPr/>
          <p:nvPr/>
        </p:nvSpPr>
        <p:spPr>
          <a:xfrm>
            <a:off x="10541853" y="1483495"/>
            <a:ext cx="2019776"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Apache Kafka:</a:t>
            </a:r>
            <a:r>
              <a:rPr lang="en-US" sz="800" dirty="0">
                <a:solidFill>
                  <a:srgbClr val="2B3541"/>
                </a:solidFill>
                <a:latin typeface="Funnel Sans" pitchFamily="34" charset="0"/>
                <a:ea typeface="Funnel Sans" pitchFamily="34" charset="-122"/>
                <a:cs typeface="Funnel Sans" pitchFamily="34" charset="-120"/>
              </a:rPr>
              <a:t> Real-time streaming of GPS coordinates.</a:t>
            </a:r>
            <a:endParaRPr lang="en-US" sz="800" dirty="0"/>
          </a:p>
        </p:txBody>
      </p:sp>
      <p:sp>
        <p:nvSpPr>
          <p:cNvPr id="72" name="Text 58"/>
          <p:cNvSpPr/>
          <p:nvPr/>
        </p:nvSpPr>
        <p:spPr>
          <a:xfrm>
            <a:off x="10541853" y="1855327"/>
            <a:ext cx="2019776"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Apache Flink:</a:t>
            </a:r>
            <a:r>
              <a:rPr lang="en-US" sz="800" dirty="0">
                <a:solidFill>
                  <a:srgbClr val="2B3541"/>
                </a:solidFill>
                <a:latin typeface="Funnel Sans" pitchFamily="34" charset="0"/>
                <a:ea typeface="Funnel Sans" pitchFamily="34" charset="-122"/>
                <a:cs typeface="Funnel Sans" pitchFamily="34" charset="-120"/>
              </a:rPr>
              <a:t> Low-latency processing through H3 indexing (&lt;50ms).</a:t>
            </a:r>
            <a:endParaRPr lang="en-US" sz="800" dirty="0"/>
          </a:p>
        </p:txBody>
      </p:sp>
      <p:sp>
        <p:nvSpPr>
          <p:cNvPr id="73" name="Shape 59"/>
          <p:cNvSpPr/>
          <p:nvPr/>
        </p:nvSpPr>
        <p:spPr>
          <a:xfrm>
            <a:off x="12786181" y="992958"/>
            <a:ext cx="2305169" cy="1535430"/>
          </a:xfrm>
          <a:prstGeom prst="roundRect">
            <a:avLst>
              <a:gd name="adj" fmla="val 4764"/>
            </a:avLst>
          </a:prstGeom>
          <a:solidFill>
            <a:srgbClr val="FAF5EB"/>
          </a:solidFill>
          <a:ln w="15240">
            <a:solidFill>
              <a:srgbClr val="D5CDBE"/>
            </a:solidFill>
            <a:prstDash val="solid"/>
          </a:ln>
        </p:spPr>
      </p:sp>
      <p:sp>
        <p:nvSpPr>
          <p:cNvPr id="74" name="Shape 60"/>
          <p:cNvSpPr/>
          <p:nvPr/>
        </p:nvSpPr>
        <p:spPr>
          <a:xfrm>
            <a:off x="12770941" y="992958"/>
            <a:ext cx="60960" cy="1535430"/>
          </a:xfrm>
          <a:prstGeom prst="roundRect">
            <a:avLst>
              <a:gd name="adj" fmla="val 72156"/>
            </a:avLst>
          </a:prstGeom>
          <a:solidFill>
            <a:srgbClr val="3371A5"/>
          </a:solidFill>
          <a:ln/>
        </p:spPr>
      </p:sp>
      <p:sp>
        <p:nvSpPr>
          <p:cNvPr id="75" name="Text 61"/>
          <p:cNvSpPr/>
          <p:nvPr/>
        </p:nvSpPr>
        <p:spPr>
          <a:xfrm>
            <a:off x="12951797" y="1112854"/>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Storage &amp; Querying</a:t>
            </a:r>
            <a:endParaRPr lang="en-US" sz="950" dirty="0"/>
          </a:p>
        </p:txBody>
      </p:sp>
      <p:sp>
        <p:nvSpPr>
          <p:cNvPr id="76" name="Text 62"/>
          <p:cNvSpPr/>
          <p:nvPr/>
        </p:nvSpPr>
        <p:spPr>
          <a:xfrm>
            <a:off x="12951797" y="1329547"/>
            <a:ext cx="2019657"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Redis:</a:t>
            </a:r>
            <a:r>
              <a:rPr lang="en-US" sz="800" dirty="0">
                <a:solidFill>
                  <a:srgbClr val="2B3541"/>
                </a:solidFill>
                <a:latin typeface="Funnel Sans" pitchFamily="34" charset="0"/>
                <a:ea typeface="Funnel Sans" pitchFamily="34" charset="-122"/>
                <a:cs typeface="Funnel Sans" pitchFamily="34" charset="-120"/>
              </a:rPr>
              <a:t> Caches hexagon-to-demand mappings for fast access.</a:t>
            </a:r>
            <a:endParaRPr lang="en-US" sz="800" dirty="0"/>
          </a:p>
        </p:txBody>
      </p:sp>
      <p:sp>
        <p:nvSpPr>
          <p:cNvPr id="77" name="Text 63"/>
          <p:cNvSpPr/>
          <p:nvPr/>
        </p:nvSpPr>
        <p:spPr>
          <a:xfrm>
            <a:off x="12951797" y="1701379"/>
            <a:ext cx="2019657"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Cassandra:</a:t>
            </a:r>
            <a:r>
              <a:rPr lang="en-US" sz="800" dirty="0">
                <a:solidFill>
                  <a:srgbClr val="2B3541"/>
                </a:solidFill>
                <a:latin typeface="Funnel Sans" pitchFamily="34" charset="0"/>
                <a:ea typeface="Funnel Sans" pitchFamily="34" charset="-122"/>
                <a:cs typeface="Funnel Sans" pitchFamily="34" charset="-120"/>
              </a:rPr>
              <a:t> Stores vast amounts of historical hexagon data.</a:t>
            </a:r>
            <a:endParaRPr lang="en-US" sz="800" dirty="0"/>
          </a:p>
        </p:txBody>
      </p:sp>
      <p:sp>
        <p:nvSpPr>
          <p:cNvPr id="78" name="Text 64"/>
          <p:cNvSpPr/>
          <p:nvPr/>
        </p:nvSpPr>
        <p:spPr>
          <a:xfrm>
            <a:off x="12951797" y="2073212"/>
            <a:ext cx="2019657"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Elasticsearch:</a:t>
            </a:r>
            <a:r>
              <a:rPr lang="en-US" sz="800" dirty="0">
                <a:solidFill>
                  <a:srgbClr val="2B3541"/>
                </a:solidFill>
                <a:latin typeface="Funnel Sans" pitchFamily="34" charset="0"/>
                <a:ea typeface="Funnel Sans" pitchFamily="34" charset="-122"/>
                <a:cs typeface="Funnel Sans" pitchFamily="34" charset="-120"/>
              </a:rPr>
              <a:t> Enables rapid and complex geospatial queries.</a:t>
            </a:r>
            <a:endParaRPr lang="en-US" sz="800" dirty="0"/>
          </a:p>
        </p:txBody>
      </p:sp>
      <p:sp>
        <p:nvSpPr>
          <p:cNvPr id="79" name="Shape 65"/>
          <p:cNvSpPr/>
          <p:nvPr/>
        </p:nvSpPr>
        <p:spPr>
          <a:xfrm>
            <a:off x="7966412" y="2633044"/>
            <a:ext cx="2305169" cy="1331238"/>
          </a:xfrm>
          <a:prstGeom prst="roundRect">
            <a:avLst>
              <a:gd name="adj" fmla="val 5495"/>
            </a:avLst>
          </a:prstGeom>
          <a:solidFill>
            <a:srgbClr val="FAF5EB"/>
          </a:solidFill>
          <a:ln w="15240">
            <a:solidFill>
              <a:srgbClr val="D5CDBE"/>
            </a:solidFill>
            <a:prstDash val="solid"/>
          </a:ln>
        </p:spPr>
      </p:sp>
      <p:sp>
        <p:nvSpPr>
          <p:cNvPr id="80" name="Shape 66"/>
          <p:cNvSpPr/>
          <p:nvPr/>
        </p:nvSpPr>
        <p:spPr>
          <a:xfrm>
            <a:off x="7951172" y="2633044"/>
            <a:ext cx="60960" cy="1331238"/>
          </a:xfrm>
          <a:prstGeom prst="roundRect">
            <a:avLst>
              <a:gd name="adj" fmla="val 72156"/>
            </a:avLst>
          </a:prstGeom>
          <a:solidFill>
            <a:srgbClr val="3371A5"/>
          </a:solidFill>
          <a:ln/>
        </p:spPr>
      </p:sp>
      <p:sp>
        <p:nvSpPr>
          <p:cNvPr id="81" name="Text 67"/>
          <p:cNvSpPr/>
          <p:nvPr/>
        </p:nvSpPr>
        <p:spPr>
          <a:xfrm>
            <a:off x="8132028" y="2752939"/>
            <a:ext cx="1409105"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Visualization &amp; Analytics</a:t>
            </a:r>
            <a:endParaRPr lang="en-US" sz="950" dirty="0"/>
          </a:p>
        </p:txBody>
      </p:sp>
      <p:sp>
        <p:nvSpPr>
          <p:cNvPr id="82" name="Text 68"/>
          <p:cNvSpPr/>
          <p:nvPr/>
        </p:nvSpPr>
        <p:spPr>
          <a:xfrm>
            <a:off x="8132028" y="2969633"/>
            <a:ext cx="2019657"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Uber's internal mapping tools for real-time heatmaps.</a:t>
            </a:r>
            <a:endParaRPr lang="en-US" sz="800" dirty="0"/>
          </a:p>
        </p:txBody>
      </p:sp>
      <p:sp>
        <p:nvSpPr>
          <p:cNvPr id="83" name="Text 69"/>
          <p:cNvSpPr/>
          <p:nvPr/>
        </p:nvSpPr>
        <p:spPr>
          <a:xfrm>
            <a:off x="8132028" y="3341465"/>
            <a:ext cx="2019657"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Dynamic visualization of demand patterns across resolutions.</a:t>
            </a:r>
            <a:endParaRPr lang="en-US" sz="800" dirty="0"/>
          </a:p>
        </p:txBody>
      </p:sp>
      <p:sp>
        <p:nvSpPr>
          <p:cNvPr id="84" name="Shape 70"/>
          <p:cNvSpPr/>
          <p:nvPr/>
        </p:nvSpPr>
        <p:spPr>
          <a:xfrm>
            <a:off x="10376237" y="2633044"/>
            <a:ext cx="2305288" cy="1331238"/>
          </a:xfrm>
          <a:prstGeom prst="roundRect">
            <a:avLst>
              <a:gd name="adj" fmla="val 5495"/>
            </a:avLst>
          </a:prstGeom>
          <a:solidFill>
            <a:srgbClr val="FAF5EB"/>
          </a:solidFill>
          <a:ln w="15240">
            <a:solidFill>
              <a:srgbClr val="D5CDBE"/>
            </a:solidFill>
            <a:prstDash val="solid"/>
          </a:ln>
        </p:spPr>
      </p:sp>
      <p:sp>
        <p:nvSpPr>
          <p:cNvPr id="85" name="Shape 71"/>
          <p:cNvSpPr/>
          <p:nvPr/>
        </p:nvSpPr>
        <p:spPr>
          <a:xfrm>
            <a:off x="10360997" y="2633044"/>
            <a:ext cx="60960" cy="1331238"/>
          </a:xfrm>
          <a:prstGeom prst="roundRect">
            <a:avLst>
              <a:gd name="adj" fmla="val 72156"/>
            </a:avLst>
          </a:prstGeom>
          <a:solidFill>
            <a:srgbClr val="3371A5"/>
          </a:solidFill>
          <a:ln/>
        </p:spPr>
      </p:sp>
      <p:sp>
        <p:nvSpPr>
          <p:cNvPr id="86" name="Text 72"/>
          <p:cNvSpPr/>
          <p:nvPr/>
        </p:nvSpPr>
        <p:spPr>
          <a:xfrm>
            <a:off x="10541853" y="2752939"/>
            <a:ext cx="1720096"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Machine Learning Integration</a:t>
            </a:r>
            <a:endParaRPr lang="en-US" sz="950" dirty="0"/>
          </a:p>
        </p:txBody>
      </p:sp>
      <p:sp>
        <p:nvSpPr>
          <p:cNvPr id="87" name="Text 73"/>
          <p:cNvSpPr/>
          <p:nvPr/>
        </p:nvSpPr>
        <p:spPr>
          <a:xfrm>
            <a:off x="10541853" y="2969633"/>
            <a:ext cx="2019776" cy="50292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TensorFlow &amp; Michelangelo:</a:t>
            </a:r>
            <a:r>
              <a:rPr lang="en-US" sz="800" dirty="0">
                <a:solidFill>
                  <a:srgbClr val="2B3541"/>
                </a:solidFill>
                <a:latin typeface="Funnel Sans" pitchFamily="34" charset="0"/>
                <a:ea typeface="Funnel Sans" pitchFamily="34" charset="-122"/>
                <a:cs typeface="Funnel Sans" pitchFamily="34" charset="-120"/>
              </a:rPr>
              <a:t> H3 features power demand prediction models.</a:t>
            </a:r>
            <a:endParaRPr lang="en-US" sz="800" dirty="0"/>
          </a:p>
        </p:txBody>
      </p:sp>
      <p:sp>
        <p:nvSpPr>
          <p:cNvPr id="88" name="Text 74"/>
          <p:cNvSpPr/>
          <p:nvPr/>
        </p:nvSpPr>
        <p:spPr>
          <a:xfrm>
            <a:off x="10541853" y="3509105"/>
            <a:ext cx="2019776"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Forecasts like "Hexagon X will have 50% more demand in 10 minutes".</a:t>
            </a:r>
            <a:endParaRPr lang="en-US" sz="800" dirty="0"/>
          </a:p>
        </p:txBody>
      </p:sp>
      <p:sp>
        <p:nvSpPr>
          <p:cNvPr id="89" name="Text 75"/>
          <p:cNvSpPr/>
          <p:nvPr/>
        </p:nvSpPr>
        <p:spPr>
          <a:xfrm>
            <a:off x="7966412" y="4121325"/>
            <a:ext cx="3013591"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Real-World Performance Metrics</a:t>
            </a:r>
            <a:endParaRPr lang="en-US" sz="1550" dirty="0"/>
          </a:p>
        </p:txBody>
      </p:sp>
      <p:sp>
        <p:nvSpPr>
          <p:cNvPr id="90" name="Text 76"/>
          <p:cNvSpPr/>
          <p:nvPr/>
        </p:nvSpPr>
        <p:spPr>
          <a:xfrm>
            <a:off x="7966412" y="4577096"/>
            <a:ext cx="1683068" cy="345519"/>
          </a:xfrm>
          <a:prstGeom prst="rect">
            <a:avLst/>
          </a:prstGeom>
          <a:noFill/>
          <a:ln/>
        </p:spPr>
        <p:txBody>
          <a:bodyPr wrap="none" lIns="0" tIns="0" rIns="0" bIns="0" rtlCol="0" anchor="t"/>
          <a:lstStyle/>
          <a:p>
            <a:pPr marL="0" indent="0" algn="ctr">
              <a:lnSpc>
                <a:spcPts val="2700"/>
              </a:lnSpc>
              <a:buNone/>
            </a:pPr>
            <a:r>
              <a:rPr lang="en-US" sz="2700" dirty="0">
                <a:solidFill>
                  <a:srgbClr val="2B3541"/>
                </a:solidFill>
                <a:latin typeface="Funnel Display" pitchFamily="34" charset="0"/>
                <a:ea typeface="Funnel Display" pitchFamily="34" charset="-122"/>
                <a:cs typeface="Funnel Display" pitchFamily="34" charset="-120"/>
              </a:rPr>
              <a:t>10M+</a:t>
            </a:r>
            <a:endParaRPr lang="en-US" sz="2700" dirty="0"/>
          </a:p>
        </p:txBody>
      </p:sp>
      <p:sp>
        <p:nvSpPr>
          <p:cNvPr id="91" name="Text 77"/>
          <p:cNvSpPr/>
          <p:nvPr/>
        </p:nvSpPr>
        <p:spPr>
          <a:xfrm>
            <a:off x="8135957" y="5053346"/>
            <a:ext cx="1343858" cy="153948"/>
          </a:xfrm>
          <a:prstGeom prst="rect">
            <a:avLst/>
          </a:prstGeom>
          <a:noFill/>
          <a:ln/>
        </p:spPr>
        <p:txBody>
          <a:bodyPr wrap="none" lIns="0" tIns="0" rIns="0" bIns="0" rtlCol="0" anchor="t"/>
          <a:lstStyle/>
          <a:p>
            <a:pPr marL="0" indent="0" algn="ctr">
              <a:lnSpc>
                <a:spcPts val="1200"/>
              </a:lnSpc>
              <a:buNone/>
            </a:pPr>
            <a:r>
              <a:rPr lang="en-US" sz="950" dirty="0">
                <a:solidFill>
                  <a:srgbClr val="2B3541"/>
                </a:solidFill>
                <a:latin typeface="Funnel Display" pitchFamily="34" charset="0"/>
                <a:ea typeface="Funnel Display" pitchFamily="34" charset="-122"/>
                <a:cs typeface="Funnel Display" pitchFamily="34" charset="-120"/>
              </a:rPr>
              <a:t>Coordinates Processed</a:t>
            </a:r>
            <a:endParaRPr lang="en-US" sz="950" dirty="0"/>
          </a:p>
        </p:txBody>
      </p:sp>
      <p:sp>
        <p:nvSpPr>
          <p:cNvPr id="92" name="Text 78"/>
          <p:cNvSpPr/>
          <p:nvPr/>
        </p:nvSpPr>
        <p:spPr>
          <a:xfrm>
            <a:off x="7966412" y="5270040"/>
            <a:ext cx="1683068" cy="335280"/>
          </a:xfrm>
          <a:prstGeom prst="rect">
            <a:avLst/>
          </a:prstGeom>
          <a:noFill/>
          <a:ln/>
        </p:spPr>
        <p:txBody>
          <a:bodyPr wrap="square" lIns="0" tIns="0" rIns="0" bIns="0" rtlCol="0" anchor="t"/>
          <a:lstStyle/>
          <a:p>
            <a:pPr marL="0" indent="0" algn="ctr">
              <a:lnSpc>
                <a:spcPts val="1300"/>
              </a:lnSpc>
              <a:buNone/>
            </a:pPr>
            <a:r>
              <a:rPr lang="en-US" sz="800" dirty="0">
                <a:solidFill>
                  <a:srgbClr val="2B3541"/>
                </a:solidFill>
                <a:latin typeface="Funnel Sans" pitchFamily="34" charset="0"/>
                <a:ea typeface="Funnel Sans" pitchFamily="34" charset="-122"/>
                <a:cs typeface="Funnel Sans" pitchFamily="34" charset="-120"/>
              </a:rPr>
              <a:t>Per second, demonstrating massive scalability.</a:t>
            </a:r>
            <a:endParaRPr lang="en-US" sz="800" dirty="0"/>
          </a:p>
        </p:txBody>
      </p:sp>
      <p:sp>
        <p:nvSpPr>
          <p:cNvPr id="93" name="Text 79"/>
          <p:cNvSpPr/>
          <p:nvPr/>
        </p:nvSpPr>
        <p:spPr>
          <a:xfrm>
            <a:off x="9780329" y="4577096"/>
            <a:ext cx="1683187" cy="345519"/>
          </a:xfrm>
          <a:prstGeom prst="rect">
            <a:avLst/>
          </a:prstGeom>
          <a:noFill/>
          <a:ln/>
        </p:spPr>
        <p:txBody>
          <a:bodyPr wrap="none" lIns="0" tIns="0" rIns="0" bIns="0" rtlCol="0" anchor="t"/>
          <a:lstStyle/>
          <a:p>
            <a:pPr marL="0" indent="0" algn="ctr">
              <a:lnSpc>
                <a:spcPts val="2700"/>
              </a:lnSpc>
              <a:buNone/>
            </a:pPr>
            <a:r>
              <a:rPr lang="en-US" sz="2700" dirty="0">
                <a:solidFill>
                  <a:srgbClr val="2B3541"/>
                </a:solidFill>
                <a:latin typeface="Funnel Display" pitchFamily="34" charset="0"/>
                <a:ea typeface="Funnel Display" pitchFamily="34" charset="-122"/>
                <a:cs typeface="Funnel Display" pitchFamily="34" charset="-120"/>
              </a:rPr>
              <a:t>&lt;1ms</a:t>
            </a:r>
            <a:endParaRPr lang="en-US" sz="2700" dirty="0"/>
          </a:p>
        </p:txBody>
      </p:sp>
      <p:sp>
        <p:nvSpPr>
          <p:cNvPr id="94" name="Text 80"/>
          <p:cNvSpPr/>
          <p:nvPr/>
        </p:nvSpPr>
        <p:spPr>
          <a:xfrm>
            <a:off x="9971543" y="5053346"/>
            <a:ext cx="1300758" cy="153948"/>
          </a:xfrm>
          <a:prstGeom prst="rect">
            <a:avLst/>
          </a:prstGeom>
          <a:noFill/>
          <a:ln/>
        </p:spPr>
        <p:txBody>
          <a:bodyPr wrap="none" lIns="0" tIns="0" rIns="0" bIns="0" rtlCol="0" anchor="t"/>
          <a:lstStyle/>
          <a:p>
            <a:pPr marL="0" indent="0" algn="ctr">
              <a:lnSpc>
                <a:spcPts val="1200"/>
              </a:lnSpc>
              <a:buNone/>
            </a:pPr>
            <a:r>
              <a:rPr lang="en-US" sz="950" dirty="0">
                <a:solidFill>
                  <a:srgbClr val="2B3541"/>
                </a:solidFill>
                <a:latin typeface="Funnel Display" pitchFamily="34" charset="0"/>
                <a:ea typeface="Funnel Display" pitchFamily="34" charset="-122"/>
                <a:cs typeface="Funnel Display" pitchFamily="34" charset="-120"/>
              </a:rPr>
              <a:t>Hexagon Lookup Time</a:t>
            </a:r>
            <a:endParaRPr lang="en-US" sz="950" dirty="0"/>
          </a:p>
        </p:txBody>
      </p:sp>
      <p:sp>
        <p:nvSpPr>
          <p:cNvPr id="95" name="Text 81"/>
          <p:cNvSpPr/>
          <p:nvPr/>
        </p:nvSpPr>
        <p:spPr>
          <a:xfrm>
            <a:off x="9780329" y="5270040"/>
            <a:ext cx="1683187" cy="335280"/>
          </a:xfrm>
          <a:prstGeom prst="rect">
            <a:avLst/>
          </a:prstGeom>
          <a:noFill/>
          <a:ln/>
        </p:spPr>
        <p:txBody>
          <a:bodyPr wrap="square" lIns="0" tIns="0" rIns="0" bIns="0" rtlCol="0" anchor="t"/>
          <a:lstStyle/>
          <a:p>
            <a:pPr marL="0" indent="0" algn="ctr">
              <a:lnSpc>
                <a:spcPts val="1300"/>
              </a:lnSpc>
              <a:buNone/>
            </a:pPr>
            <a:r>
              <a:rPr lang="en-US" sz="800" dirty="0">
                <a:solidFill>
                  <a:srgbClr val="2B3541"/>
                </a:solidFill>
                <a:latin typeface="Funnel Sans" pitchFamily="34" charset="0"/>
                <a:ea typeface="Funnel Sans" pitchFamily="34" charset="-122"/>
                <a:cs typeface="Funnel Sans" pitchFamily="34" charset="-120"/>
              </a:rPr>
              <a:t>Extremely fast conversion from GPS to H3 ID.</a:t>
            </a:r>
            <a:endParaRPr lang="en-US" sz="800" dirty="0"/>
          </a:p>
        </p:txBody>
      </p:sp>
      <p:sp>
        <p:nvSpPr>
          <p:cNvPr id="96" name="Text 82"/>
          <p:cNvSpPr/>
          <p:nvPr/>
        </p:nvSpPr>
        <p:spPr>
          <a:xfrm>
            <a:off x="11594365" y="4577096"/>
            <a:ext cx="1683068" cy="345519"/>
          </a:xfrm>
          <a:prstGeom prst="rect">
            <a:avLst/>
          </a:prstGeom>
          <a:noFill/>
          <a:ln/>
        </p:spPr>
        <p:txBody>
          <a:bodyPr wrap="none" lIns="0" tIns="0" rIns="0" bIns="0" rtlCol="0" anchor="t"/>
          <a:lstStyle/>
          <a:p>
            <a:pPr marL="0" indent="0" algn="ctr">
              <a:lnSpc>
                <a:spcPts val="2700"/>
              </a:lnSpc>
              <a:buNone/>
            </a:pPr>
            <a:r>
              <a:rPr lang="en-US" sz="2700" dirty="0">
                <a:solidFill>
                  <a:srgbClr val="2B3541"/>
                </a:solidFill>
                <a:latin typeface="Funnel Display" pitchFamily="34" charset="0"/>
                <a:ea typeface="Funnel Display" pitchFamily="34" charset="-122"/>
                <a:cs typeface="Funnel Display" pitchFamily="34" charset="-120"/>
              </a:rPr>
              <a:t>&lt;5ms</a:t>
            </a:r>
            <a:endParaRPr lang="en-US" sz="2700" dirty="0"/>
          </a:p>
        </p:txBody>
      </p:sp>
      <p:sp>
        <p:nvSpPr>
          <p:cNvPr id="97" name="Text 83"/>
          <p:cNvSpPr/>
          <p:nvPr/>
        </p:nvSpPr>
        <p:spPr>
          <a:xfrm>
            <a:off x="11819870" y="5053346"/>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2B3541"/>
                </a:solidFill>
                <a:latin typeface="Funnel Display" pitchFamily="34" charset="0"/>
                <a:ea typeface="Funnel Display" pitchFamily="34" charset="-122"/>
                <a:cs typeface="Funnel Display" pitchFamily="34" charset="-120"/>
              </a:rPr>
              <a:t>Neighbor Queries</a:t>
            </a:r>
            <a:endParaRPr lang="en-US" sz="950" dirty="0"/>
          </a:p>
        </p:txBody>
      </p:sp>
      <p:sp>
        <p:nvSpPr>
          <p:cNvPr id="98" name="Text 84"/>
          <p:cNvSpPr/>
          <p:nvPr/>
        </p:nvSpPr>
        <p:spPr>
          <a:xfrm>
            <a:off x="11594365" y="5270040"/>
            <a:ext cx="1683068" cy="335280"/>
          </a:xfrm>
          <a:prstGeom prst="rect">
            <a:avLst/>
          </a:prstGeom>
          <a:noFill/>
          <a:ln/>
        </p:spPr>
        <p:txBody>
          <a:bodyPr wrap="square" lIns="0" tIns="0" rIns="0" bIns="0" rtlCol="0" anchor="t"/>
          <a:lstStyle/>
          <a:p>
            <a:pPr marL="0" indent="0" algn="ctr">
              <a:lnSpc>
                <a:spcPts val="1300"/>
              </a:lnSpc>
              <a:buNone/>
            </a:pPr>
            <a:r>
              <a:rPr lang="en-US" sz="800" dirty="0">
                <a:solidFill>
                  <a:srgbClr val="2B3541"/>
                </a:solidFill>
                <a:latin typeface="Funnel Sans" pitchFamily="34" charset="0"/>
                <a:ea typeface="Funnel Sans" pitchFamily="34" charset="-122"/>
                <a:cs typeface="Funnel Sans" pitchFamily="34" charset="-120"/>
              </a:rPr>
              <a:t>Efficient identification of adjacent hexagons.</a:t>
            </a:r>
            <a:endParaRPr lang="en-US" sz="800" dirty="0"/>
          </a:p>
        </p:txBody>
      </p:sp>
      <p:sp>
        <p:nvSpPr>
          <p:cNvPr id="99" name="Text 85"/>
          <p:cNvSpPr/>
          <p:nvPr/>
        </p:nvSpPr>
        <p:spPr>
          <a:xfrm>
            <a:off x="13408283" y="4577096"/>
            <a:ext cx="1683187" cy="345519"/>
          </a:xfrm>
          <a:prstGeom prst="rect">
            <a:avLst/>
          </a:prstGeom>
          <a:noFill/>
          <a:ln/>
        </p:spPr>
        <p:txBody>
          <a:bodyPr wrap="none" lIns="0" tIns="0" rIns="0" bIns="0" rtlCol="0" anchor="t"/>
          <a:lstStyle/>
          <a:p>
            <a:pPr marL="0" indent="0" algn="ctr">
              <a:lnSpc>
                <a:spcPts val="2700"/>
              </a:lnSpc>
              <a:buNone/>
            </a:pPr>
            <a:r>
              <a:rPr lang="en-US" sz="2700" dirty="0">
                <a:solidFill>
                  <a:srgbClr val="2B3541"/>
                </a:solidFill>
                <a:latin typeface="Funnel Display" pitchFamily="34" charset="0"/>
                <a:ea typeface="Funnel Display" pitchFamily="34" charset="-122"/>
                <a:cs typeface="Funnel Display" pitchFamily="34" charset="-120"/>
              </a:rPr>
              <a:t>&lt;50ms</a:t>
            </a:r>
            <a:endParaRPr lang="en-US" sz="2700" dirty="0"/>
          </a:p>
        </p:txBody>
      </p:sp>
      <p:sp>
        <p:nvSpPr>
          <p:cNvPr id="100" name="Text 86"/>
          <p:cNvSpPr/>
          <p:nvPr/>
        </p:nvSpPr>
        <p:spPr>
          <a:xfrm>
            <a:off x="13633787" y="5053346"/>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2B3541"/>
                </a:solidFill>
                <a:latin typeface="Funnel Display" pitchFamily="34" charset="0"/>
                <a:ea typeface="Funnel Display" pitchFamily="34" charset="-122"/>
                <a:cs typeface="Funnel Display" pitchFamily="34" charset="-120"/>
              </a:rPr>
              <a:t>Aggregation</a:t>
            </a:r>
            <a:endParaRPr lang="en-US" sz="950" dirty="0"/>
          </a:p>
        </p:txBody>
      </p:sp>
      <p:sp>
        <p:nvSpPr>
          <p:cNvPr id="101" name="Text 87"/>
          <p:cNvSpPr/>
          <p:nvPr/>
        </p:nvSpPr>
        <p:spPr>
          <a:xfrm>
            <a:off x="13408283" y="5270040"/>
            <a:ext cx="1683187" cy="335280"/>
          </a:xfrm>
          <a:prstGeom prst="rect">
            <a:avLst/>
          </a:prstGeom>
          <a:noFill/>
          <a:ln/>
        </p:spPr>
        <p:txBody>
          <a:bodyPr wrap="square" lIns="0" tIns="0" rIns="0" bIns="0" rtlCol="0" anchor="t"/>
          <a:lstStyle/>
          <a:p>
            <a:pPr marL="0" indent="0" algn="ctr">
              <a:lnSpc>
                <a:spcPts val="1300"/>
              </a:lnSpc>
              <a:buNone/>
            </a:pPr>
            <a:r>
              <a:rPr lang="en-US" sz="800" dirty="0">
                <a:solidFill>
                  <a:srgbClr val="2B3541"/>
                </a:solidFill>
                <a:latin typeface="Funnel Sans" pitchFamily="34" charset="0"/>
                <a:ea typeface="Funnel Sans" pitchFamily="34" charset="-122"/>
                <a:cs typeface="Funnel Sans" pitchFamily="34" charset="-120"/>
              </a:rPr>
              <a:t>Across 1000 hexagons, enabling real-time insights.</a:t>
            </a:r>
            <a:endParaRPr lang="en-US" sz="800" dirty="0"/>
          </a:p>
        </p:txBody>
      </p:sp>
      <p:sp>
        <p:nvSpPr>
          <p:cNvPr id="102" name="Text 88"/>
          <p:cNvSpPr/>
          <p:nvPr/>
        </p:nvSpPr>
        <p:spPr>
          <a:xfrm>
            <a:off x="10687347" y="5867019"/>
            <a:ext cx="1683068" cy="345519"/>
          </a:xfrm>
          <a:prstGeom prst="rect">
            <a:avLst/>
          </a:prstGeom>
          <a:noFill/>
          <a:ln/>
        </p:spPr>
        <p:txBody>
          <a:bodyPr wrap="none" lIns="0" tIns="0" rIns="0" bIns="0" rtlCol="0" anchor="t"/>
          <a:lstStyle/>
          <a:p>
            <a:pPr marL="0" indent="0" algn="ctr">
              <a:lnSpc>
                <a:spcPts val="2700"/>
              </a:lnSpc>
              <a:buNone/>
            </a:pPr>
            <a:r>
              <a:rPr lang="en-US" sz="2700" dirty="0">
                <a:solidFill>
                  <a:srgbClr val="2B3541"/>
                </a:solidFill>
                <a:latin typeface="Funnel Display" pitchFamily="34" charset="0"/>
                <a:ea typeface="Funnel Display" pitchFamily="34" charset="-122"/>
                <a:cs typeface="Funnel Display" pitchFamily="34" charset="-120"/>
              </a:rPr>
              <a:t>Minimal</a:t>
            </a:r>
            <a:endParaRPr lang="en-US" sz="2700" dirty="0"/>
          </a:p>
        </p:txBody>
      </p:sp>
      <p:sp>
        <p:nvSpPr>
          <p:cNvPr id="103" name="Text 89"/>
          <p:cNvSpPr/>
          <p:nvPr/>
        </p:nvSpPr>
        <p:spPr>
          <a:xfrm>
            <a:off x="10912852" y="6343269"/>
            <a:ext cx="1232059" cy="153948"/>
          </a:xfrm>
          <a:prstGeom prst="rect">
            <a:avLst/>
          </a:prstGeom>
          <a:noFill/>
          <a:ln/>
        </p:spPr>
        <p:txBody>
          <a:bodyPr wrap="none" lIns="0" tIns="0" rIns="0" bIns="0" rtlCol="0" anchor="t"/>
          <a:lstStyle/>
          <a:p>
            <a:pPr marL="0" indent="0" algn="ctr">
              <a:lnSpc>
                <a:spcPts val="1200"/>
              </a:lnSpc>
              <a:buNone/>
            </a:pPr>
            <a:r>
              <a:rPr lang="en-US" sz="950" dirty="0">
                <a:solidFill>
                  <a:srgbClr val="2B3541"/>
                </a:solidFill>
                <a:latin typeface="Funnel Display" pitchFamily="34" charset="0"/>
                <a:ea typeface="Funnel Display" pitchFamily="34" charset="-122"/>
                <a:cs typeface="Funnel Display" pitchFamily="34" charset="-120"/>
              </a:rPr>
              <a:t>Memory Footprint</a:t>
            </a:r>
            <a:endParaRPr lang="en-US" sz="950" dirty="0"/>
          </a:p>
        </p:txBody>
      </p:sp>
      <p:sp>
        <p:nvSpPr>
          <p:cNvPr id="104" name="Text 90"/>
          <p:cNvSpPr/>
          <p:nvPr/>
        </p:nvSpPr>
        <p:spPr>
          <a:xfrm>
            <a:off x="10687347" y="6559963"/>
            <a:ext cx="1683068" cy="335280"/>
          </a:xfrm>
          <a:prstGeom prst="rect">
            <a:avLst/>
          </a:prstGeom>
          <a:noFill/>
          <a:ln/>
        </p:spPr>
        <p:txBody>
          <a:bodyPr wrap="square" lIns="0" tIns="0" rIns="0" bIns="0" rtlCol="0" anchor="t"/>
          <a:lstStyle/>
          <a:p>
            <a:pPr marL="0" indent="0" algn="ctr">
              <a:lnSpc>
                <a:spcPts val="1300"/>
              </a:lnSpc>
              <a:buNone/>
            </a:pPr>
            <a:r>
              <a:rPr lang="en-US" sz="800" dirty="0">
                <a:solidFill>
                  <a:srgbClr val="2B3541"/>
                </a:solidFill>
                <a:latin typeface="Funnel Sans" pitchFamily="34" charset="0"/>
                <a:ea typeface="Funnel Sans" pitchFamily="34" charset="-122"/>
                <a:cs typeface="Funnel Sans" pitchFamily="34" charset="-120"/>
              </a:rPr>
              <a:t>H3 IDs are 64-bit integers, requiring minimal storage.</a:t>
            </a:r>
            <a:endParaRPr lang="en-US" sz="800" dirty="0"/>
          </a:p>
        </p:txBody>
      </p:sp>
    </p:spTree>
    <p:extLst>
      <p:ext uri="{BB962C8B-B14F-4D97-AF65-F5344CB8AC3E}">
        <p14:creationId xmlns:p14="http://schemas.microsoft.com/office/powerpoint/2010/main" val="86842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 91"/>
          <p:cNvSpPr/>
          <p:nvPr/>
        </p:nvSpPr>
        <p:spPr>
          <a:xfrm>
            <a:off x="2412563" y="871804"/>
            <a:ext cx="3765590"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Why H3 is Superior to Other Approaches</a:t>
            </a:r>
            <a:endParaRPr lang="en-US" sz="1550" dirty="0"/>
          </a:p>
        </p:txBody>
      </p:sp>
      <p:sp>
        <p:nvSpPr>
          <p:cNvPr id="106" name="Shape 92"/>
          <p:cNvSpPr/>
          <p:nvPr/>
        </p:nvSpPr>
        <p:spPr>
          <a:xfrm>
            <a:off x="2412563" y="1275307"/>
            <a:ext cx="2305169" cy="1535430"/>
          </a:xfrm>
          <a:prstGeom prst="roundRect">
            <a:avLst>
              <a:gd name="adj" fmla="val 2865"/>
            </a:avLst>
          </a:prstGeom>
          <a:solidFill>
            <a:srgbClr val="FAF5EB"/>
          </a:solidFill>
          <a:ln w="15240">
            <a:solidFill>
              <a:srgbClr val="D5CDBE"/>
            </a:solidFill>
            <a:prstDash val="solid"/>
          </a:ln>
        </p:spPr>
      </p:sp>
      <p:sp>
        <p:nvSpPr>
          <p:cNvPr id="107" name="Text 93"/>
          <p:cNvSpPr/>
          <p:nvPr/>
        </p:nvSpPr>
        <p:spPr>
          <a:xfrm>
            <a:off x="2532459" y="1395203"/>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vs. Square Grids</a:t>
            </a:r>
            <a:endParaRPr lang="en-US" sz="950" dirty="0"/>
          </a:p>
        </p:txBody>
      </p:sp>
      <p:sp>
        <p:nvSpPr>
          <p:cNvPr id="108" name="Text 94"/>
          <p:cNvSpPr/>
          <p:nvPr/>
        </p:nvSpPr>
        <p:spPr>
          <a:xfrm>
            <a:off x="2532459" y="1611897"/>
            <a:ext cx="2065377"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Equal distance to all neighbors (squares don't).</a:t>
            </a:r>
            <a:endParaRPr lang="en-US" sz="800" dirty="0"/>
          </a:p>
        </p:txBody>
      </p:sp>
      <p:sp>
        <p:nvSpPr>
          <p:cNvPr id="109" name="Text 95"/>
          <p:cNvSpPr/>
          <p:nvPr/>
        </p:nvSpPr>
        <p:spPr>
          <a:xfrm>
            <a:off x="2532459" y="1983729"/>
            <a:ext cx="2065377" cy="167640"/>
          </a:xfrm>
          <a:prstGeom prst="rect">
            <a:avLst/>
          </a:prstGeom>
          <a:noFill/>
          <a:ln/>
        </p:spPr>
        <p:txBody>
          <a:bodyPr wrap="non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No ambiguous corner cases or overlaps.</a:t>
            </a:r>
            <a:endParaRPr lang="en-US" sz="800" dirty="0"/>
          </a:p>
        </p:txBody>
      </p:sp>
      <p:sp>
        <p:nvSpPr>
          <p:cNvPr id="110" name="Text 96"/>
          <p:cNvSpPr/>
          <p:nvPr/>
        </p:nvSpPr>
        <p:spPr>
          <a:xfrm>
            <a:off x="2532459" y="2187921"/>
            <a:ext cx="2065377"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Better representation of circular areas like demand zones.</a:t>
            </a:r>
            <a:endParaRPr lang="en-US" sz="800" dirty="0"/>
          </a:p>
        </p:txBody>
      </p:sp>
      <p:sp>
        <p:nvSpPr>
          <p:cNvPr id="111" name="Shape 97"/>
          <p:cNvSpPr/>
          <p:nvPr/>
        </p:nvSpPr>
        <p:spPr>
          <a:xfrm>
            <a:off x="4822388" y="1275307"/>
            <a:ext cx="2305288" cy="1535430"/>
          </a:xfrm>
          <a:prstGeom prst="roundRect">
            <a:avLst>
              <a:gd name="adj" fmla="val 2865"/>
            </a:avLst>
          </a:prstGeom>
          <a:solidFill>
            <a:srgbClr val="FAF5EB"/>
          </a:solidFill>
          <a:ln w="15240">
            <a:solidFill>
              <a:srgbClr val="D5CDBE"/>
            </a:solidFill>
            <a:prstDash val="solid"/>
          </a:ln>
        </p:spPr>
      </p:sp>
      <p:sp>
        <p:nvSpPr>
          <p:cNvPr id="112" name="Text 98"/>
          <p:cNvSpPr/>
          <p:nvPr/>
        </p:nvSpPr>
        <p:spPr>
          <a:xfrm>
            <a:off x="4942284" y="1395203"/>
            <a:ext cx="1768554"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vs. Latitude/Longitude Ranges</a:t>
            </a:r>
            <a:endParaRPr lang="en-US" sz="950" dirty="0"/>
          </a:p>
        </p:txBody>
      </p:sp>
      <p:sp>
        <p:nvSpPr>
          <p:cNvPr id="113" name="Text 99"/>
          <p:cNvSpPr/>
          <p:nvPr/>
        </p:nvSpPr>
        <p:spPr>
          <a:xfrm>
            <a:off x="4942284" y="1611897"/>
            <a:ext cx="2065496"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Significantly faster queries (O(1) vs. O(n)).</a:t>
            </a:r>
            <a:endParaRPr lang="en-US" sz="800" dirty="0"/>
          </a:p>
        </p:txBody>
      </p:sp>
      <p:sp>
        <p:nvSpPr>
          <p:cNvPr id="114" name="Text 100"/>
          <p:cNvSpPr/>
          <p:nvPr/>
        </p:nvSpPr>
        <p:spPr>
          <a:xfrm>
            <a:off x="4942284" y="1983729"/>
            <a:ext cx="2065496"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Hierarchical structure for multi-level analysis.</a:t>
            </a:r>
            <a:endParaRPr lang="en-US" sz="800" dirty="0"/>
          </a:p>
        </p:txBody>
      </p:sp>
      <p:sp>
        <p:nvSpPr>
          <p:cNvPr id="115" name="Text 101"/>
          <p:cNvSpPr/>
          <p:nvPr/>
        </p:nvSpPr>
        <p:spPr>
          <a:xfrm>
            <a:off x="4942284" y="2355561"/>
            <a:ext cx="2065496"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Easier and more precise definition of service boundaries.</a:t>
            </a:r>
            <a:endParaRPr lang="en-US" sz="800" dirty="0"/>
          </a:p>
        </p:txBody>
      </p:sp>
      <p:sp>
        <p:nvSpPr>
          <p:cNvPr id="116" name="Shape 102"/>
          <p:cNvSpPr/>
          <p:nvPr/>
        </p:nvSpPr>
        <p:spPr>
          <a:xfrm>
            <a:off x="7232332" y="1275307"/>
            <a:ext cx="2305169" cy="1535430"/>
          </a:xfrm>
          <a:prstGeom prst="roundRect">
            <a:avLst>
              <a:gd name="adj" fmla="val 2865"/>
            </a:avLst>
          </a:prstGeom>
          <a:solidFill>
            <a:srgbClr val="FAF5EB"/>
          </a:solidFill>
          <a:ln w="15240">
            <a:solidFill>
              <a:srgbClr val="D5CDBE"/>
            </a:solidFill>
            <a:prstDash val="solid"/>
          </a:ln>
        </p:spPr>
      </p:sp>
      <p:sp>
        <p:nvSpPr>
          <p:cNvPr id="117" name="Text 103"/>
          <p:cNvSpPr/>
          <p:nvPr/>
        </p:nvSpPr>
        <p:spPr>
          <a:xfrm>
            <a:off x="7352228" y="1395203"/>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vs. Geohashing</a:t>
            </a:r>
            <a:endParaRPr lang="en-US" sz="950" dirty="0"/>
          </a:p>
        </p:txBody>
      </p:sp>
      <p:sp>
        <p:nvSpPr>
          <p:cNvPr id="118" name="Text 104"/>
          <p:cNvSpPr/>
          <p:nvPr/>
        </p:nvSpPr>
        <p:spPr>
          <a:xfrm>
            <a:off x="7352228" y="1611897"/>
            <a:ext cx="2065377"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More intuitive and consistent hierarchical structure.</a:t>
            </a:r>
            <a:endParaRPr lang="en-US" sz="800" dirty="0"/>
          </a:p>
        </p:txBody>
      </p:sp>
      <p:sp>
        <p:nvSpPr>
          <p:cNvPr id="119" name="Text 105"/>
          <p:cNvSpPr/>
          <p:nvPr/>
        </p:nvSpPr>
        <p:spPr>
          <a:xfrm>
            <a:off x="7352228" y="1983729"/>
            <a:ext cx="2065377"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Superior for proximity queries and neighbor finding.</a:t>
            </a:r>
            <a:endParaRPr lang="en-US" sz="800" dirty="0"/>
          </a:p>
        </p:txBody>
      </p:sp>
      <p:sp>
        <p:nvSpPr>
          <p:cNvPr id="120" name="Text 106"/>
          <p:cNvSpPr/>
          <p:nvPr/>
        </p:nvSpPr>
        <p:spPr>
          <a:xfrm>
            <a:off x="7352228" y="2355561"/>
            <a:ext cx="2065377" cy="335280"/>
          </a:xfrm>
          <a:prstGeom prst="rect">
            <a:avLst/>
          </a:prstGeom>
          <a:noFill/>
          <a:ln/>
        </p:spPr>
        <p:txBody>
          <a:bodyPr wrap="square" lIns="0" tIns="0" rIns="0" bIns="0" rtlCol="0" anchor="t"/>
          <a:lstStyle/>
          <a:p>
            <a:pPr marL="342900" indent="-342900" algn="l">
              <a:lnSpc>
                <a:spcPts val="1300"/>
              </a:lnSpc>
              <a:buSzPct val="100000"/>
              <a:buChar char="•"/>
            </a:pPr>
            <a:r>
              <a:rPr lang="en-US" sz="800" dirty="0">
                <a:solidFill>
                  <a:srgbClr val="2B3541"/>
                </a:solidFill>
                <a:latin typeface="Funnel Sans" pitchFamily="34" charset="0"/>
                <a:ea typeface="Funnel Sans" pitchFamily="34" charset="-122"/>
                <a:cs typeface="Funnel Sans" pitchFamily="34" charset="-120"/>
              </a:rPr>
              <a:t>More efficient for data aggregation and analytics.</a:t>
            </a:r>
            <a:endParaRPr lang="en-US" sz="800" dirty="0"/>
          </a:p>
        </p:txBody>
      </p:sp>
      <p:sp>
        <p:nvSpPr>
          <p:cNvPr id="121" name="Text 107"/>
          <p:cNvSpPr/>
          <p:nvPr/>
        </p:nvSpPr>
        <p:spPr>
          <a:xfrm>
            <a:off x="2412563" y="2967781"/>
            <a:ext cx="4467106"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H3 in Uber's Ecosystem: Real-World Applications</a:t>
            </a:r>
            <a:endParaRPr lang="en-US" sz="1550" dirty="0"/>
          </a:p>
        </p:txBody>
      </p:sp>
      <p:sp>
        <p:nvSpPr>
          <p:cNvPr id="122" name="Shape 108"/>
          <p:cNvSpPr/>
          <p:nvPr/>
        </p:nvSpPr>
        <p:spPr>
          <a:xfrm>
            <a:off x="2412563" y="3371283"/>
            <a:ext cx="2305169" cy="944166"/>
          </a:xfrm>
          <a:prstGeom prst="roundRect">
            <a:avLst>
              <a:gd name="adj" fmla="val 26621"/>
            </a:avLst>
          </a:prstGeom>
          <a:solidFill>
            <a:srgbClr val="FAF5EB"/>
          </a:solidFill>
          <a:ln w="7620">
            <a:solidFill>
              <a:srgbClr val="D5CDBE"/>
            </a:solidFill>
            <a:prstDash val="solid"/>
          </a:ln>
        </p:spPr>
      </p:sp>
      <p:sp>
        <p:nvSpPr>
          <p:cNvPr id="123" name="Text 109"/>
          <p:cNvSpPr/>
          <p:nvPr/>
        </p:nvSpPr>
        <p:spPr>
          <a:xfrm>
            <a:off x="2524839" y="3483559"/>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Demand Prediction</a:t>
            </a:r>
            <a:endParaRPr lang="en-US" sz="950" dirty="0"/>
          </a:p>
        </p:txBody>
      </p:sp>
      <p:sp>
        <p:nvSpPr>
          <p:cNvPr id="124" name="Text 110"/>
          <p:cNvSpPr/>
          <p:nvPr/>
        </p:nvSpPr>
        <p:spPr>
          <a:xfrm>
            <a:off x="2524839" y="3700253"/>
            <a:ext cx="208061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"Which hexagons will experience a surge in demand in the next 10 minutes?"</a:t>
            </a:r>
            <a:endParaRPr lang="en-US" sz="800" dirty="0"/>
          </a:p>
        </p:txBody>
      </p:sp>
      <p:sp>
        <p:nvSpPr>
          <p:cNvPr id="125" name="Shape 111"/>
          <p:cNvSpPr/>
          <p:nvPr/>
        </p:nvSpPr>
        <p:spPr>
          <a:xfrm>
            <a:off x="4822388" y="3371283"/>
            <a:ext cx="2305288" cy="944166"/>
          </a:xfrm>
          <a:prstGeom prst="roundRect">
            <a:avLst>
              <a:gd name="adj" fmla="val 26621"/>
            </a:avLst>
          </a:prstGeom>
          <a:solidFill>
            <a:srgbClr val="FAF5EB"/>
          </a:solidFill>
          <a:ln w="7620">
            <a:solidFill>
              <a:srgbClr val="D5CDBE"/>
            </a:solidFill>
            <a:prstDash val="solid"/>
          </a:ln>
        </p:spPr>
      </p:sp>
      <p:sp>
        <p:nvSpPr>
          <p:cNvPr id="126" name="Text 112"/>
          <p:cNvSpPr/>
          <p:nvPr/>
        </p:nvSpPr>
        <p:spPr>
          <a:xfrm>
            <a:off x="4934664" y="3483559"/>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Driver Dispatch</a:t>
            </a:r>
            <a:endParaRPr lang="en-US" sz="950" dirty="0"/>
          </a:p>
        </p:txBody>
      </p:sp>
      <p:sp>
        <p:nvSpPr>
          <p:cNvPr id="127" name="Text 113"/>
          <p:cNvSpPr/>
          <p:nvPr/>
        </p:nvSpPr>
        <p:spPr>
          <a:xfrm>
            <a:off x="4934664" y="3700253"/>
            <a:ext cx="2080736"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"Find the nearest available driver in adjacent hexagons to optimize pickup times."</a:t>
            </a:r>
            <a:endParaRPr lang="en-US" sz="800" dirty="0"/>
          </a:p>
        </p:txBody>
      </p:sp>
      <p:sp>
        <p:nvSpPr>
          <p:cNvPr id="128" name="Shape 114"/>
          <p:cNvSpPr/>
          <p:nvPr/>
        </p:nvSpPr>
        <p:spPr>
          <a:xfrm>
            <a:off x="7232332" y="3371283"/>
            <a:ext cx="2305169" cy="944166"/>
          </a:xfrm>
          <a:prstGeom prst="roundRect">
            <a:avLst>
              <a:gd name="adj" fmla="val 26621"/>
            </a:avLst>
          </a:prstGeom>
          <a:solidFill>
            <a:srgbClr val="FAF5EB"/>
          </a:solidFill>
          <a:ln w="7620">
            <a:solidFill>
              <a:srgbClr val="D5CDBE"/>
            </a:solidFill>
            <a:prstDash val="solid"/>
          </a:ln>
        </p:spPr>
      </p:sp>
      <p:sp>
        <p:nvSpPr>
          <p:cNvPr id="129" name="Text 115"/>
          <p:cNvSpPr/>
          <p:nvPr/>
        </p:nvSpPr>
        <p:spPr>
          <a:xfrm>
            <a:off x="7344608" y="3483559"/>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Dynamic Pricing</a:t>
            </a:r>
            <a:endParaRPr lang="en-US" sz="950" dirty="0"/>
          </a:p>
        </p:txBody>
      </p:sp>
      <p:sp>
        <p:nvSpPr>
          <p:cNvPr id="130" name="Text 116"/>
          <p:cNvSpPr/>
          <p:nvPr/>
        </p:nvSpPr>
        <p:spPr>
          <a:xfrm>
            <a:off x="7344608" y="3700253"/>
            <a:ext cx="2080617"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"Apply granular surge pricing only to specific high-demand hexagons, not entire zones."</a:t>
            </a:r>
            <a:endParaRPr lang="en-US" sz="800" dirty="0"/>
          </a:p>
        </p:txBody>
      </p:sp>
      <p:sp>
        <p:nvSpPr>
          <p:cNvPr id="131" name="Shape 117"/>
          <p:cNvSpPr/>
          <p:nvPr/>
        </p:nvSpPr>
        <p:spPr>
          <a:xfrm>
            <a:off x="2412563" y="4420105"/>
            <a:ext cx="3510082" cy="776526"/>
          </a:xfrm>
          <a:prstGeom prst="roundRect">
            <a:avLst>
              <a:gd name="adj" fmla="val 32369"/>
            </a:avLst>
          </a:prstGeom>
          <a:solidFill>
            <a:srgbClr val="FAF5EB"/>
          </a:solidFill>
          <a:ln w="7620">
            <a:solidFill>
              <a:srgbClr val="D5CDBE"/>
            </a:solidFill>
            <a:prstDash val="solid"/>
          </a:ln>
        </p:spPr>
      </p:sp>
      <p:sp>
        <p:nvSpPr>
          <p:cNvPr id="132" name="Text 118"/>
          <p:cNvSpPr/>
          <p:nvPr/>
        </p:nvSpPr>
        <p:spPr>
          <a:xfrm>
            <a:off x="2524839" y="4532381"/>
            <a:ext cx="1356717"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Operational Monitoring</a:t>
            </a:r>
            <a:endParaRPr lang="en-US" sz="950" dirty="0"/>
          </a:p>
        </p:txBody>
      </p:sp>
      <p:sp>
        <p:nvSpPr>
          <p:cNvPr id="133" name="Text 119"/>
          <p:cNvSpPr/>
          <p:nvPr/>
        </p:nvSpPr>
        <p:spPr>
          <a:xfrm>
            <a:off x="2524839" y="4749075"/>
            <a:ext cx="3285530"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"Monitor system health and service quality by individual hexagon or aggregated region."</a:t>
            </a:r>
            <a:endParaRPr lang="en-US" sz="800" dirty="0"/>
          </a:p>
        </p:txBody>
      </p:sp>
      <p:sp>
        <p:nvSpPr>
          <p:cNvPr id="134" name="Shape 120"/>
          <p:cNvSpPr/>
          <p:nvPr/>
        </p:nvSpPr>
        <p:spPr>
          <a:xfrm>
            <a:off x="6027300" y="4420105"/>
            <a:ext cx="3510201" cy="776526"/>
          </a:xfrm>
          <a:prstGeom prst="roundRect">
            <a:avLst>
              <a:gd name="adj" fmla="val 32369"/>
            </a:avLst>
          </a:prstGeom>
          <a:solidFill>
            <a:srgbClr val="FAF5EB"/>
          </a:solidFill>
          <a:ln w="7620">
            <a:solidFill>
              <a:srgbClr val="D5CDBE"/>
            </a:solidFill>
            <a:prstDash val="solid"/>
          </a:ln>
        </p:spPr>
      </p:sp>
      <p:sp>
        <p:nvSpPr>
          <p:cNvPr id="135" name="Text 121"/>
          <p:cNvSpPr/>
          <p:nvPr/>
        </p:nvSpPr>
        <p:spPr>
          <a:xfrm>
            <a:off x="6139576" y="4532381"/>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Advanced Analytics</a:t>
            </a:r>
            <a:endParaRPr lang="en-US" sz="950" dirty="0"/>
          </a:p>
        </p:txBody>
      </p:sp>
      <p:sp>
        <p:nvSpPr>
          <p:cNvPr id="136" name="Text 122"/>
          <p:cNvSpPr/>
          <p:nvPr/>
        </p:nvSpPr>
        <p:spPr>
          <a:xfrm>
            <a:off x="6139576" y="4749075"/>
            <a:ext cx="3285649"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"Understand complex demand patterns, traffic flow, and operational efficiency at various resolutions."</a:t>
            </a:r>
            <a:endParaRPr lang="en-US" sz="800" dirty="0"/>
          </a:p>
        </p:txBody>
      </p:sp>
    </p:spTree>
    <p:extLst>
      <p:ext uri="{BB962C8B-B14F-4D97-AF65-F5344CB8AC3E}">
        <p14:creationId xmlns:p14="http://schemas.microsoft.com/office/powerpoint/2010/main" val="3672213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3752612" y="287893"/>
            <a:ext cx="1241227" cy="196691"/>
          </a:xfrm>
          <a:prstGeom prst="roundRect">
            <a:avLst>
              <a:gd name="adj" fmla="val 17891"/>
            </a:avLst>
          </a:prstGeom>
          <a:solidFill>
            <a:srgbClr val="D8E7F3"/>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5358" y="344329"/>
            <a:ext cx="83701" cy="83701"/>
          </a:xfrm>
          <a:prstGeom prst="rect">
            <a:avLst/>
          </a:prstGeom>
        </p:spPr>
      </p:pic>
      <p:sp>
        <p:nvSpPr>
          <p:cNvPr id="4" name="Text 1"/>
          <p:cNvSpPr/>
          <p:nvPr/>
        </p:nvSpPr>
        <p:spPr>
          <a:xfrm>
            <a:off x="3940850" y="319207"/>
            <a:ext cx="990243" cy="134064"/>
          </a:xfrm>
          <a:prstGeom prst="rect">
            <a:avLst/>
          </a:prstGeom>
          <a:noFill/>
          <a:ln/>
        </p:spPr>
        <p:txBody>
          <a:bodyPr wrap="none" lIns="0" tIns="0" rIns="0" bIns="0" rtlCol="0" anchor="t"/>
          <a:lstStyle/>
          <a:p>
            <a:pPr marL="0" indent="0" algn="l">
              <a:lnSpc>
                <a:spcPts val="1050"/>
              </a:lnSpc>
              <a:buNone/>
            </a:pPr>
            <a:r>
              <a:rPr lang="en-US" sz="650" dirty="0">
                <a:solidFill>
                  <a:srgbClr val="2B3541"/>
                </a:solidFill>
                <a:latin typeface="Funnel Sans" pitchFamily="34" charset="0"/>
                <a:ea typeface="Funnel Sans" pitchFamily="34" charset="-122"/>
                <a:cs typeface="Funnel Sans" pitchFamily="34" charset="-120"/>
              </a:rPr>
              <a:t>REAL-TIME OPTIMIZATION</a:t>
            </a:r>
            <a:endParaRPr lang="en-US" sz="650" dirty="0"/>
          </a:p>
        </p:txBody>
      </p:sp>
      <p:sp>
        <p:nvSpPr>
          <p:cNvPr id="5" name="Text 2"/>
          <p:cNvSpPr/>
          <p:nvPr/>
        </p:nvSpPr>
        <p:spPr>
          <a:xfrm>
            <a:off x="3752612" y="526375"/>
            <a:ext cx="4772858" cy="308015"/>
          </a:xfrm>
          <a:prstGeom prst="rect">
            <a:avLst/>
          </a:prstGeom>
          <a:noFill/>
          <a:ln/>
        </p:spPr>
        <p:txBody>
          <a:bodyPr wrap="none" lIns="0" tIns="0" rIns="0" bIns="0" rtlCol="0" anchor="t"/>
          <a:lstStyle/>
          <a:p>
            <a:pPr marL="0" indent="0" algn="l">
              <a:lnSpc>
                <a:spcPts val="2400"/>
              </a:lnSpc>
              <a:buNone/>
            </a:pPr>
            <a:r>
              <a:rPr lang="en-US" sz="1900" dirty="0">
                <a:solidFill>
                  <a:srgbClr val="051D3A"/>
                </a:solidFill>
                <a:latin typeface="Funnel Display" pitchFamily="34" charset="0"/>
                <a:ea typeface="Funnel Display" pitchFamily="34" charset="-122"/>
                <a:cs typeface="Funnel Display" pitchFamily="34" charset="-120"/>
              </a:rPr>
              <a:t>H3 in Action: The Concert Stadium Surge</a:t>
            </a:r>
            <a:endParaRPr lang="en-US" sz="1900" dirty="0"/>
          </a:p>
        </p:txBody>
      </p:sp>
      <p:sp>
        <p:nvSpPr>
          <p:cNvPr id="6" name="Text 3"/>
          <p:cNvSpPr/>
          <p:nvPr/>
        </p:nvSpPr>
        <p:spPr>
          <a:xfrm>
            <a:off x="3752612" y="991433"/>
            <a:ext cx="712505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Imagine 50,000 fans pouring out of a stadium after a major concert, all needing a ride home simultaneously. This is a logistical challenge that H3 tackles with remarkable precision.</a:t>
            </a:r>
            <a:endParaRPr lang="en-US" sz="800" dirty="0"/>
          </a:p>
        </p:txBody>
      </p:sp>
      <p:pic>
        <p:nvPicPr>
          <p:cNvPr id="7" name="Image 1" descr="preencoded.png"/>
          <p:cNvPicPr>
            <a:picLocks noChangeAspect="1"/>
          </p:cNvPicPr>
          <p:nvPr/>
        </p:nvPicPr>
        <p:blipFill>
          <a:blip r:embed="rId5"/>
          <a:stretch>
            <a:fillRect/>
          </a:stretch>
        </p:blipFill>
        <p:spPr>
          <a:xfrm>
            <a:off x="237882" y="1664227"/>
            <a:ext cx="4198089" cy="2872362"/>
          </a:xfrm>
          <a:prstGeom prst="rect">
            <a:avLst/>
          </a:prstGeom>
        </p:spPr>
      </p:pic>
      <p:pic>
        <p:nvPicPr>
          <p:cNvPr id="8" name="Image 2" descr="preencoded.png"/>
          <p:cNvPicPr>
            <a:picLocks noChangeAspect="1"/>
          </p:cNvPicPr>
          <p:nvPr/>
        </p:nvPicPr>
        <p:blipFill>
          <a:blip r:embed="rId6"/>
          <a:stretch>
            <a:fillRect/>
          </a:stretch>
        </p:blipFill>
        <p:spPr>
          <a:xfrm>
            <a:off x="4850668" y="1274325"/>
            <a:ext cx="3562469" cy="418862"/>
          </a:xfrm>
          <a:prstGeom prst="rect">
            <a:avLst/>
          </a:prstGeom>
        </p:spPr>
      </p:pic>
      <p:sp>
        <p:nvSpPr>
          <p:cNvPr id="9" name="Text 4"/>
          <p:cNvSpPr/>
          <p:nvPr/>
        </p:nvSpPr>
        <p:spPr>
          <a:xfrm>
            <a:off x="4955324" y="1797843"/>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Event Detection</a:t>
            </a:r>
            <a:endParaRPr lang="en-US" sz="950" dirty="0"/>
          </a:p>
        </p:txBody>
      </p:sp>
      <p:sp>
        <p:nvSpPr>
          <p:cNvPr id="10" name="Text 5"/>
          <p:cNvSpPr/>
          <p:nvPr/>
        </p:nvSpPr>
        <p:spPr>
          <a:xfrm>
            <a:off x="4955324" y="2014537"/>
            <a:ext cx="3353157"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The H3 system recognizes the stadium area as a collection of hexagons. As the concert nears its end, sensors and predicted activity signal an upcoming surge in demand.</a:t>
            </a:r>
            <a:endParaRPr lang="en-US" sz="800" dirty="0"/>
          </a:p>
        </p:txBody>
      </p:sp>
      <p:pic>
        <p:nvPicPr>
          <p:cNvPr id="11" name="Image 3" descr="preencoded.png"/>
          <p:cNvPicPr>
            <a:picLocks noChangeAspect="1"/>
          </p:cNvPicPr>
          <p:nvPr/>
        </p:nvPicPr>
        <p:blipFill>
          <a:blip r:embed="rId7"/>
          <a:stretch>
            <a:fillRect/>
          </a:stretch>
        </p:blipFill>
        <p:spPr>
          <a:xfrm>
            <a:off x="8413137" y="1274325"/>
            <a:ext cx="3562588" cy="418862"/>
          </a:xfrm>
          <a:prstGeom prst="rect">
            <a:avLst/>
          </a:prstGeom>
        </p:spPr>
      </p:pic>
      <p:sp>
        <p:nvSpPr>
          <p:cNvPr id="12" name="Text 6"/>
          <p:cNvSpPr/>
          <p:nvPr/>
        </p:nvSpPr>
        <p:spPr>
          <a:xfrm>
            <a:off x="8517793" y="1797843"/>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Demand Surge</a:t>
            </a:r>
            <a:endParaRPr lang="en-US" sz="950" dirty="0"/>
          </a:p>
        </p:txBody>
      </p:sp>
      <p:sp>
        <p:nvSpPr>
          <p:cNvPr id="13" name="Text 7"/>
          <p:cNvSpPr/>
          <p:nvPr/>
        </p:nvSpPr>
        <p:spPr>
          <a:xfrm>
            <a:off x="8517793" y="2014537"/>
            <a:ext cx="3353276"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Specific hexagons around the stadium quickly "light up" in orange or red, indicating a massive spike in ride requests. Other, distant areas remain 'blue' for low demand.</a:t>
            </a:r>
            <a:endParaRPr lang="en-US" sz="800" dirty="0"/>
          </a:p>
        </p:txBody>
      </p:sp>
      <p:pic>
        <p:nvPicPr>
          <p:cNvPr id="14" name="Image 4" descr="preencoded.png"/>
          <p:cNvPicPr>
            <a:picLocks noChangeAspect="1"/>
          </p:cNvPicPr>
          <p:nvPr/>
        </p:nvPicPr>
        <p:blipFill>
          <a:blip r:embed="rId8"/>
          <a:stretch>
            <a:fillRect/>
          </a:stretch>
        </p:blipFill>
        <p:spPr>
          <a:xfrm>
            <a:off x="4850668" y="2622113"/>
            <a:ext cx="3562469" cy="418862"/>
          </a:xfrm>
          <a:prstGeom prst="rect">
            <a:avLst/>
          </a:prstGeom>
        </p:spPr>
      </p:pic>
      <p:sp>
        <p:nvSpPr>
          <p:cNvPr id="15" name="Text 8"/>
          <p:cNvSpPr/>
          <p:nvPr/>
        </p:nvSpPr>
        <p:spPr>
          <a:xfrm>
            <a:off x="4955324" y="3145630"/>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Driver Deployment</a:t>
            </a:r>
            <a:endParaRPr lang="en-US" sz="950" dirty="0"/>
          </a:p>
        </p:txBody>
      </p:sp>
      <p:sp>
        <p:nvSpPr>
          <p:cNvPr id="16" name="Text 9"/>
          <p:cNvSpPr/>
          <p:nvPr/>
        </p:nvSpPr>
        <p:spPr>
          <a:xfrm>
            <a:off x="4955324" y="3362324"/>
            <a:ext cx="3353157"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Uber's platform uses this real-time H3 data to instantly direct available drivers to these high-demand hexagons, minimizing passenger wait times and ensuring efficient pickups.</a:t>
            </a:r>
            <a:endParaRPr lang="en-US" sz="800" dirty="0"/>
          </a:p>
        </p:txBody>
      </p:sp>
      <p:pic>
        <p:nvPicPr>
          <p:cNvPr id="17" name="Image 5" descr="preencoded.png"/>
          <p:cNvPicPr>
            <a:picLocks noChangeAspect="1"/>
          </p:cNvPicPr>
          <p:nvPr/>
        </p:nvPicPr>
        <p:blipFill>
          <a:blip r:embed="rId9"/>
          <a:stretch>
            <a:fillRect/>
          </a:stretch>
        </p:blipFill>
        <p:spPr>
          <a:xfrm>
            <a:off x="8413137" y="2622113"/>
            <a:ext cx="3562588" cy="418862"/>
          </a:xfrm>
          <a:prstGeom prst="rect">
            <a:avLst/>
          </a:prstGeom>
        </p:spPr>
      </p:pic>
      <p:sp>
        <p:nvSpPr>
          <p:cNvPr id="18" name="Text 10"/>
          <p:cNvSpPr/>
          <p:nvPr/>
        </p:nvSpPr>
        <p:spPr>
          <a:xfrm>
            <a:off x="8517793" y="3145630"/>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Smart Pricing</a:t>
            </a:r>
            <a:endParaRPr lang="en-US" sz="950" dirty="0"/>
          </a:p>
        </p:txBody>
      </p:sp>
      <p:sp>
        <p:nvSpPr>
          <p:cNvPr id="19" name="Text 11"/>
          <p:cNvSpPr/>
          <p:nvPr/>
        </p:nvSpPr>
        <p:spPr>
          <a:xfrm>
            <a:off x="8517793" y="3362324"/>
            <a:ext cx="3353276"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Pricing adjustments are localized to just those specific high-demand hexagons, rather than the entire city, making surge pricing fairer and significantly more targeted.</a:t>
            </a:r>
            <a:endParaRPr lang="en-US" sz="800" dirty="0"/>
          </a:p>
        </p:txBody>
      </p:sp>
      <p:sp>
        <p:nvSpPr>
          <p:cNvPr id="20" name="Text 12"/>
          <p:cNvSpPr/>
          <p:nvPr/>
        </p:nvSpPr>
        <p:spPr>
          <a:xfrm>
            <a:off x="4993839" y="4364357"/>
            <a:ext cx="712505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Without H3, a concert exodus might trigger city-wide surge pricing. With H3, only the precise areas experiencing high demand are affected, ensuring fairness for riders and efficient matching for drivers.</a:t>
            </a:r>
            <a:endParaRPr lang="en-US" sz="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3362920" y="598765"/>
            <a:ext cx="7904559" cy="683419"/>
          </a:xfrm>
          <a:prstGeom prst="rect">
            <a:avLst/>
          </a:prstGeom>
          <a:noFill/>
          <a:ln/>
        </p:spPr>
        <p:txBody>
          <a:bodyPr wrap="square" lIns="0" tIns="0" rIns="0" bIns="0" rtlCol="0" anchor="t"/>
          <a:lstStyle/>
          <a:p>
            <a:pPr marL="0" indent="0" algn="l">
              <a:lnSpc>
                <a:spcPts val="2650"/>
              </a:lnSpc>
              <a:buNone/>
            </a:pPr>
            <a:r>
              <a:rPr lang="en-US" sz="2150" dirty="0">
                <a:solidFill>
                  <a:srgbClr val="051D3A"/>
                </a:solidFill>
                <a:latin typeface="Funnel Display" pitchFamily="34" charset="0"/>
                <a:ea typeface="Funnel Display" pitchFamily="34" charset="-122"/>
                <a:cs typeface="Funnel Display" pitchFamily="34" charset="-120"/>
              </a:rPr>
              <a:t>Stream Processing: Turning Raw Data Into Actionable Insights</a:t>
            </a:r>
            <a:endParaRPr lang="en-US" sz="2150" dirty="0"/>
          </a:p>
        </p:txBody>
      </p:sp>
      <p:sp>
        <p:nvSpPr>
          <p:cNvPr id="3" name="Text 1"/>
          <p:cNvSpPr/>
          <p:nvPr/>
        </p:nvSpPr>
        <p:spPr>
          <a:xfrm>
            <a:off x="3362920" y="1514475"/>
            <a:ext cx="7904559" cy="557570"/>
          </a:xfrm>
          <a:prstGeom prst="rect">
            <a:avLst/>
          </a:prstGeom>
          <a:noFill/>
          <a:ln/>
        </p:spPr>
        <p:txBody>
          <a:bodyPr wrap="square" lIns="0" tIns="0" rIns="0" bIns="0" rtlCol="0" anchor="t"/>
          <a:lstStyle/>
          <a:p>
            <a:pPr marL="0" indent="0" algn="l">
              <a:lnSpc>
                <a:spcPts val="1450"/>
              </a:lnSpc>
              <a:buNone/>
            </a:pPr>
            <a:r>
              <a:rPr lang="en-US" sz="900" dirty="0">
                <a:solidFill>
                  <a:srgbClr val="2B3541"/>
                </a:solidFill>
                <a:latin typeface="Funnel Sans" pitchFamily="34" charset="0"/>
                <a:ea typeface="Funnel Sans" pitchFamily="34" charset="-122"/>
                <a:cs typeface="Funnel Sans" pitchFamily="34" charset="-120"/>
              </a:rPr>
              <a:t>Think of Uber's Stream Processing as a highly automated, super-fast </a:t>
            </a:r>
            <a:r>
              <a:rPr lang="en-US" sz="900" b="1" dirty="0">
                <a:solidFill>
                  <a:srgbClr val="2B3541"/>
                </a:solidFill>
                <a:latin typeface="Funnel Sans" pitchFamily="34" charset="0"/>
                <a:ea typeface="Funnel Sans" pitchFamily="34" charset="-122"/>
                <a:cs typeface="Funnel Sans" pitchFamily="34" charset="-120"/>
              </a:rPr>
              <a:t>factory assembly line</a:t>
            </a:r>
            <a:r>
              <a:rPr lang="en-US" sz="900" dirty="0">
                <a:solidFill>
                  <a:srgbClr val="2B3541"/>
                </a:solidFill>
                <a:latin typeface="Funnel Sans" pitchFamily="34" charset="0"/>
                <a:ea typeface="Funnel Sans" pitchFamily="34" charset="-122"/>
                <a:cs typeface="Funnel Sans" pitchFamily="34" charset="-120"/>
              </a:rPr>
              <a:t> for data. Every tiny bit of information – from a rider opening the app to a driver completing a trip – is a raw ingredient. This "data factory" instantly processes these ingredients to create valuable insights and enable real-time actions, driving the entire Uber experience.</a:t>
            </a:r>
            <a:endParaRPr lang="en-US" sz="900" dirty="0"/>
          </a:p>
        </p:txBody>
      </p:sp>
      <p:sp>
        <p:nvSpPr>
          <p:cNvPr id="4" name="Shape 2"/>
          <p:cNvSpPr/>
          <p:nvPr/>
        </p:nvSpPr>
        <p:spPr>
          <a:xfrm>
            <a:off x="3362920" y="2202656"/>
            <a:ext cx="3894177" cy="348496"/>
          </a:xfrm>
          <a:prstGeom prst="roundRect">
            <a:avLst>
              <a:gd name="adj" fmla="val 480088"/>
            </a:avLst>
          </a:prstGeom>
          <a:solidFill>
            <a:srgbClr val="FAF5EB"/>
          </a:solidFill>
          <a:ln w="7620">
            <a:solidFill>
              <a:srgbClr val="D5CDBE"/>
            </a:solidFill>
            <a:prstDash val="solid"/>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2915" y="2289810"/>
            <a:ext cx="174188" cy="174188"/>
          </a:xfrm>
          <a:prstGeom prst="rect">
            <a:avLst/>
          </a:prstGeom>
        </p:spPr>
      </p:pic>
      <p:sp>
        <p:nvSpPr>
          <p:cNvPr id="6" name="Text 3"/>
          <p:cNvSpPr/>
          <p:nvPr/>
        </p:nvSpPr>
        <p:spPr>
          <a:xfrm>
            <a:off x="3479006" y="2667238"/>
            <a:ext cx="1366837" cy="170855"/>
          </a:xfrm>
          <a:prstGeom prst="rect">
            <a:avLst/>
          </a:prstGeom>
          <a:noFill/>
          <a:ln/>
        </p:spPr>
        <p:txBody>
          <a:bodyPr wrap="none" lIns="0" tIns="0" rIns="0" bIns="0" rtlCol="0" anchor="t"/>
          <a:lstStyle/>
          <a:p>
            <a:pPr marL="0" indent="0" algn="l">
              <a:lnSpc>
                <a:spcPts val="1300"/>
              </a:lnSpc>
              <a:buNone/>
            </a:pPr>
            <a:r>
              <a:rPr lang="en-US" sz="1050" dirty="0">
                <a:solidFill>
                  <a:srgbClr val="2B3541"/>
                </a:solidFill>
                <a:latin typeface="Funnel Display" pitchFamily="34" charset="0"/>
                <a:ea typeface="Funnel Display" pitchFamily="34" charset="-122"/>
                <a:cs typeface="Funnel Display" pitchFamily="34" charset="-120"/>
              </a:rPr>
              <a:t>Step 1: Data Influx</a:t>
            </a:r>
            <a:endParaRPr lang="en-US" sz="1050" dirty="0"/>
          </a:p>
        </p:txBody>
      </p:sp>
      <p:sp>
        <p:nvSpPr>
          <p:cNvPr id="7" name="Text 4"/>
          <p:cNvSpPr/>
          <p:nvPr/>
        </p:nvSpPr>
        <p:spPr>
          <a:xfrm>
            <a:off x="3479006" y="2907744"/>
            <a:ext cx="3662005" cy="557570"/>
          </a:xfrm>
          <a:prstGeom prst="rect">
            <a:avLst/>
          </a:prstGeom>
          <a:noFill/>
          <a:ln/>
        </p:spPr>
        <p:txBody>
          <a:bodyPr wrap="square" lIns="0" tIns="0" rIns="0" bIns="0" rtlCol="0" anchor="t"/>
          <a:lstStyle/>
          <a:p>
            <a:pPr marL="0" indent="0" algn="l">
              <a:lnSpc>
                <a:spcPts val="1450"/>
              </a:lnSpc>
              <a:buNone/>
            </a:pPr>
            <a:r>
              <a:rPr lang="en-US" sz="900" dirty="0">
                <a:solidFill>
                  <a:srgbClr val="2B3541"/>
                </a:solidFill>
                <a:latin typeface="Funnel Sans" pitchFamily="34" charset="0"/>
                <a:ea typeface="Funnel Sans" pitchFamily="34" charset="-122"/>
                <a:cs typeface="Funnel Sans" pitchFamily="34" charset="-120"/>
              </a:rPr>
              <a:t>Imagine </a:t>
            </a:r>
            <a:r>
              <a:rPr lang="en-US" sz="900" b="1" dirty="0">
                <a:solidFill>
                  <a:srgbClr val="2B3541"/>
                </a:solidFill>
                <a:latin typeface="Funnel Sans" pitchFamily="34" charset="0"/>
                <a:ea typeface="Funnel Sans" pitchFamily="34" charset="-122"/>
                <a:cs typeface="Funnel Sans" pitchFamily="34" charset="-120"/>
              </a:rPr>
              <a:t>raw materials arriving</a:t>
            </a:r>
            <a:r>
              <a:rPr lang="en-US" sz="900" dirty="0">
                <a:solidFill>
                  <a:srgbClr val="2B3541"/>
                </a:solidFill>
                <a:latin typeface="Funnel Sans" pitchFamily="34" charset="0"/>
                <a:ea typeface="Funnel Sans" pitchFamily="34" charset="-122"/>
                <a:cs typeface="Funnel Sans" pitchFamily="34" charset="-120"/>
              </a:rPr>
              <a:t> at the factory. This is where all live data, like GPS locations, ride requests, payment confirmations, and user interactions, floods in from every corner of the Uber platform.</a:t>
            </a:r>
            <a:endParaRPr lang="en-US" sz="900" dirty="0"/>
          </a:p>
        </p:txBody>
      </p:sp>
      <p:sp>
        <p:nvSpPr>
          <p:cNvPr id="8" name="Shape 5"/>
          <p:cNvSpPr/>
          <p:nvPr/>
        </p:nvSpPr>
        <p:spPr>
          <a:xfrm>
            <a:off x="7373183" y="2202656"/>
            <a:ext cx="3894296" cy="348496"/>
          </a:xfrm>
          <a:prstGeom prst="roundRect">
            <a:avLst>
              <a:gd name="adj" fmla="val 480088"/>
            </a:avLst>
          </a:prstGeom>
          <a:solidFill>
            <a:srgbClr val="FAF5EB"/>
          </a:solidFill>
          <a:ln w="7620">
            <a:solidFill>
              <a:srgbClr val="D5CDBE"/>
            </a:solidFill>
            <a:prstDash val="solid"/>
          </a:ln>
        </p:spPr>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33178" y="2289810"/>
            <a:ext cx="174188" cy="174188"/>
          </a:xfrm>
          <a:prstGeom prst="rect">
            <a:avLst/>
          </a:prstGeom>
        </p:spPr>
      </p:pic>
      <p:sp>
        <p:nvSpPr>
          <p:cNvPr id="10" name="Text 6"/>
          <p:cNvSpPr/>
          <p:nvPr/>
        </p:nvSpPr>
        <p:spPr>
          <a:xfrm>
            <a:off x="7489269" y="2667238"/>
            <a:ext cx="1903928" cy="170855"/>
          </a:xfrm>
          <a:prstGeom prst="rect">
            <a:avLst/>
          </a:prstGeom>
          <a:noFill/>
          <a:ln/>
        </p:spPr>
        <p:txBody>
          <a:bodyPr wrap="none" lIns="0" tIns="0" rIns="0" bIns="0" rtlCol="0" anchor="t"/>
          <a:lstStyle/>
          <a:p>
            <a:pPr marL="0" indent="0" algn="l">
              <a:lnSpc>
                <a:spcPts val="1300"/>
              </a:lnSpc>
              <a:buNone/>
            </a:pPr>
            <a:r>
              <a:rPr lang="en-US" sz="1050" dirty="0">
                <a:solidFill>
                  <a:srgbClr val="2B3541"/>
                </a:solidFill>
                <a:latin typeface="Funnel Display" pitchFamily="34" charset="0"/>
                <a:ea typeface="Funnel Display" pitchFamily="34" charset="-122"/>
                <a:cs typeface="Funnel Display" pitchFamily="34" charset="-120"/>
              </a:rPr>
              <a:t>Step 2: Real-Time Refinement</a:t>
            </a:r>
            <a:endParaRPr lang="en-US" sz="1050" dirty="0"/>
          </a:p>
        </p:txBody>
      </p:sp>
      <p:sp>
        <p:nvSpPr>
          <p:cNvPr id="11" name="Text 7"/>
          <p:cNvSpPr/>
          <p:nvPr/>
        </p:nvSpPr>
        <p:spPr>
          <a:xfrm>
            <a:off x="7489269" y="2907744"/>
            <a:ext cx="3662124" cy="743426"/>
          </a:xfrm>
          <a:prstGeom prst="rect">
            <a:avLst/>
          </a:prstGeom>
          <a:noFill/>
          <a:ln/>
        </p:spPr>
        <p:txBody>
          <a:bodyPr wrap="square" lIns="0" tIns="0" rIns="0" bIns="0" rtlCol="0" anchor="t"/>
          <a:lstStyle/>
          <a:p>
            <a:pPr marL="0" indent="0" algn="l">
              <a:lnSpc>
                <a:spcPts val="1450"/>
              </a:lnSpc>
              <a:buNone/>
            </a:pPr>
            <a:r>
              <a:rPr lang="en-US" sz="900" dirty="0">
                <a:solidFill>
                  <a:srgbClr val="2B3541"/>
                </a:solidFill>
                <a:latin typeface="Funnel Sans" pitchFamily="34" charset="0"/>
                <a:ea typeface="Funnel Sans" pitchFamily="34" charset="-122"/>
                <a:cs typeface="Funnel Sans" pitchFamily="34" charset="-120"/>
              </a:rPr>
              <a:t>Just like components are </a:t>
            </a:r>
            <a:r>
              <a:rPr lang="en-US" sz="900" b="1" dirty="0">
                <a:solidFill>
                  <a:srgbClr val="2B3541"/>
                </a:solidFill>
                <a:latin typeface="Funnel Sans" pitchFamily="34" charset="0"/>
                <a:ea typeface="Funnel Sans" pitchFamily="34" charset="-122"/>
                <a:cs typeface="Funnel Sans" pitchFamily="34" charset="-120"/>
              </a:rPr>
              <a:t>shaped and refined</a:t>
            </a:r>
            <a:r>
              <a:rPr lang="en-US" sz="900" dirty="0">
                <a:solidFill>
                  <a:srgbClr val="2B3541"/>
                </a:solidFill>
                <a:latin typeface="Funnel Sans" pitchFamily="34" charset="0"/>
                <a:ea typeface="Funnel Sans" pitchFamily="34" charset="-122"/>
                <a:cs typeface="Funnel Sans" pitchFamily="34" charset="-120"/>
              </a:rPr>
              <a:t> on an assembly line, raw data is instantly cleaned, organized, and enriched. We calculate ride estimates, spot unusual activity, and add important context in milliseconds.</a:t>
            </a:r>
            <a:endParaRPr lang="en-US" sz="900" dirty="0"/>
          </a:p>
        </p:txBody>
      </p:sp>
      <p:sp>
        <p:nvSpPr>
          <p:cNvPr id="12" name="Shape 8"/>
          <p:cNvSpPr/>
          <p:nvPr/>
        </p:nvSpPr>
        <p:spPr>
          <a:xfrm>
            <a:off x="3362920" y="3883343"/>
            <a:ext cx="3894177" cy="348496"/>
          </a:xfrm>
          <a:prstGeom prst="roundRect">
            <a:avLst>
              <a:gd name="adj" fmla="val 480088"/>
            </a:avLst>
          </a:prstGeom>
          <a:solidFill>
            <a:srgbClr val="FAF5EB"/>
          </a:solidFill>
          <a:ln w="7620">
            <a:solidFill>
              <a:srgbClr val="D5CDBE"/>
            </a:solidFill>
            <a:prstDash val="solid"/>
          </a:ln>
        </p:spPr>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22915" y="3970496"/>
            <a:ext cx="174188" cy="174188"/>
          </a:xfrm>
          <a:prstGeom prst="rect">
            <a:avLst/>
          </a:prstGeom>
        </p:spPr>
      </p:pic>
      <p:sp>
        <p:nvSpPr>
          <p:cNvPr id="14" name="Text 9"/>
          <p:cNvSpPr/>
          <p:nvPr/>
        </p:nvSpPr>
        <p:spPr>
          <a:xfrm>
            <a:off x="3479006" y="4347924"/>
            <a:ext cx="1984058" cy="170855"/>
          </a:xfrm>
          <a:prstGeom prst="rect">
            <a:avLst/>
          </a:prstGeom>
          <a:noFill/>
          <a:ln/>
        </p:spPr>
        <p:txBody>
          <a:bodyPr wrap="none" lIns="0" tIns="0" rIns="0" bIns="0" rtlCol="0" anchor="t"/>
          <a:lstStyle/>
          <a:p>
            <a:pPr marL="0" indent="0" algn="l">
              <a:lnSpc>
                <a:spcPts val="1300"/>
              </a:lnSpc>
              <a:buNone/>
            </a:pPr>
            <a:r>
              <a:rPr lang="en-US" sz="1050" dirty="0">
                <a:solidFill>
                  <a:srgbClr val="2B3541"/>
                </a:solidFill>
                <a:latin typeface="Funnel Display" pitchFamily="34" charset="0"/>
                <a:ea typeface="Funnel Display" pitchFamily="34" charset="-122"/>
                <a:cs typeface="Funnel Display" pitchFamily="34" charset="-120"/>
              </a:rPr>
              <a:t>Step 3: Smart Decision-Making</a:t>
            </a:r>
            <a:endParaRPr lang="en-US" sz="1050" dirty="0"/>
          </a:p>
        </p:txBody>
      </p:sp>
      <p:sp>
        <p:nvSpPr>
          <p:cNvPr id="15" name="Text 10"/>
          <p:cNvSpPr/>
          <p:nvPr/>
        </p:nvSpPr>
        <p:spPr>
          <a:xfrm>
            <a:off x="3479006" y="4588431"/>
            <a:ext cx="3662005" cy="743426"/>
          </a:xfrm>
          <a:prstGeom prst="rect">
            <a:avLst/>
          </a:prstGeom>
          <a:noFill/>
          <a:ln/>
        </p:spPr>
        <p:txBody>
          <a:bodyPr wrap="square" lIns="0" tIns="0" rIns="0" bIns="0" rtlCol="0" anchor="t"/>
          <a:lstStyle/>
          <a:p>
            <a:pPr marL="0" indent="0" algn="l">
              <a:lnSpc>
                <a:spcPts val="1450"/>
              </a:lnSpc>
              <a:buNone/>
            </a:pPr>
            <a:r>
              <a:rPr lang="en-US" sz="900" dirty="0">
                <a:solidFill>
                  <a:srgbClr val="2B3541"/>
                </a:solidFill>
                <a:latin typeface="Funnel Sans" pitchFamily="34" charset="0"/>
                <a:ea typeface="Funnel Sans" pitchFamily="34" charset="-122"/>
                <a:cs typeface="Funnel Sans" pitchFamily="34" charset="-120"/>
              </a:rPr>
              <a:t>Here, the factory </a:t>
            </a:r>
            <a:r>
              <a:rPr lang="en-US" sz="900" b="1" dirty="0">
                <a:solidFill>
                  <a:srgbClr val="2B3541"/>
                </a:solidFill>
                <a:latin typeface="Funnel Sans" pitchFamily="34" charset="0"/>
                <a:ea typeface="Funnel Sans" pitchFamily="34" charset="-122"/>
                <a:cs typeface="Funnel Sans" pitchFamily="34" charset="-120"/>
              </a:rPr>
              <a:t>assembles the final product</a:t>
            </a:r>
            <a:r>
              <a:rPr lang="en-US" sz="900" dirty="0">
                <a:solidFill>
                  <a:srgbClr val="2B3541"/>
                </a:solidFill>
                <a:latin typeface="Funnel Sans" pitchFamily="34" charset="0"/>
                <a:ea typeface="Funnel Sans" pitchFamily="34" charset="-122"/>
                <a:cs typeface="Funnel Sans" pitchFamily="34" charset="-120"/>
              </a:rPr>
              <a:t> or makes critical adjustments. Our systems apply business rules for things like dynamic pricing (surge), matching riders with drivers, flagging potential fraud, and ensuring regulatory compliance – all in real-time.</a:t>
            </a:r>
            <a:endParaRPr lang="en-US" sz="900" dirty="0"/>
          </a:p>
        </p:txBody>
      </p:sp>
      <p:sp>
        <p:nvSpPr>
          <p:cNvPr id="16" name="Shape 11"/>
          <p:cNvSpPr/>
          <p:nvPr/>
        </p:nvSpPr>
        <p:spPr>
          <a:xfrm>
            <a:off x="7373183" y="3883343"/>
            <a:ext cx="3894296" cy="348496"/>
          </a:xfrm>
          <a:prstGeom prst="roundRect">
            <a:avLst>
              <a:gd name="adj" fmla="val 480088"/>
            </a:avLst>
          </a:prstGeom>
          <a:solidFill>
            <a:srgbClr val="FAF5EB"/>
          </a:solidFill>
          <a:ln w="7620">
            <a:solidFill>
              <a:srgbClr val="D5CDBE"/>
            </a:solidFill>
            <a:prstDash val="solid"/>
          </a:ln>
        </p:spPr>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3178" y="3970496"/>
            <a:ext cx="174188" cy="174188"/>
          </a:xfrm>
          <a:prstGeom prst="rect">
            <a:avLst/>
          </a:prstGeom>
        </p:spPr>
      </p:pic>
      <p:sp>
        <p:nvSpPr>
          <p:cNvPr id="18" name="Text 12"/>
          <p:cNvSpPr/>
          <p:nvPr/>
        </p:nvSpPr>
        <p:spPr>
          <a:xfrm>
            <a:off x="7489269" y="4347924"/>
            <a:ext cx="1476494" cy="170855"/>
          </a:xfrm>
          <a:prstGeom prst="rect">
            <a:avLst/>
          </a:prstGeom>
          <a:noFill/>
          <a:ln/>
        </p:spPr>
        <p:txBody>
          <a:bodyPr wrap="none" lIns="0" tIns="0" rIns="0" bIns="0" rtlCol="0" anchor="t"/>
          <a:lstStyle/>
          <a:p>
            <a:pPr marL="0" indent="0" algn="l">
              <a:lnSpc>
                <a:spcPts val="1300"/>
              </a:lnSpc>
              <a:buNone/>
            </a:pPr>
            <a:r>
              <a:rPr lang="en-US" sz="1050" dirty="0">
                <a:solidFill>
                  <a:srgbClr val="2B3541"/>
                </a:solidFill>
                <a:latin typeface="Funnel Display" pitchFamily="34" charset="0"/>
                <a:ea typeface="Funnel Display" pitchFamily="34" charset="-122"/>
                <a:cs typeface="Funnel Display" pitchFamily="34" charset="-120"/>
              </a:rPr>
              <a:t>Step 4: Insight Delivery</a:t>
            </a:r>
            <a:endParaRPr lang="en-US" sz="1050" dirty="0"/>
          </a:p>
        </p:txBody>
      </p:sp>
      <p:sp>
        <p:nvSpPr>
          <p:cNvPr id="19" name="Text 13"/>
          <p:cNvSpPr/>
          <p:nvPr/>
        </p:nvSpPr>
        <p:spPr>
          <a:xfrm>
            <a:off x="7489269" y="4588431"/>
            <a:ext cx="3662124" cy="743426"/>
          </a:xfrm>
          <a:prstGeom prst="rect">
            <a:avLst/>
          </a:prstGeom>
          <a:noFill/>
          <a:ln/>
        </p:spPr>
        <p:txBody>
          <a:bodyPr wrap="square" lIns="0" tIns="0" rIns="0" bIns="0" rtlCol="0" anchor="t"/>
          <a:lstStyle/>
          <a:p>
            <a:pPr marL="0" indent="0" algn="l">
              <a:lnSpc>
                <a:spcPts val="1450"/>
              </a:lnSpc>
              <a:buNone/>
            </a:pPr>
            <a:r>
              <a:rPr lang="en-US" sz="900" dirty="0">
                <a:solidFill>
                  <a:srgbClr val="2B3541"/>
                </a:solidFill>
                <a:latin typeface="Funnel Sans" pitchFamily="34" charset="0"/>
                <a:ea typeface="Funnel Sans" pitchFamily="34" charset="-122"/>
                <a:cs typeface="Funnel Sans" pitchFamily="34" charset="-120"/>
              </a:rPr>
              <a:t>The </a:t>
            </a:r>
            <a:r>
              <a:rPr lang="en-US" sz="900" b="1" dirty="0">
                <a:solidFill>
                  <a:srgbClr val="2B3541"/>
                </a:solidFill>
                <a:latin typeface="Funnel Sans" pitchFamily="34" charset="0"/>
                <a:ea typeface="Funnel Sans" pitchFamily="34" charset="-122"/>
                <a:cs typeface="Funnel Sans" pitchFamily="34" charset="-120"/>
              </a:rPr>
              <a:t>finished products (insights and actions)</a:t>
            </a:r>
            <a:r>
              <a:rPr lang="en-US" sz="900" dirty="0">
                <a:solidFill>
                  <a:srgbClr val="2B3541"/>
                </a:solidFill>
                <a:latin typeface="Funnel Sans" pitchFamily="34" charset="0"/>
                <a:ea typeface="Funnel Sans" pitchFamily="34" charset="-122"/>
                <a:cs typeface="Funnel Sans" pitchFamily="34" charset="-120"/>
              </a:rPr>
              <a:t> are immediately dispatched. This means updated maps for riders, new ride offers for drivers, real-time analytics for operations teams, and instant feedback for our machine learning models, ensuring a seamless experience.</a:t>
            </a:r>
            <a:endParaRPr lang="en-US" sz="900" dirty="0"/>
          </a:p>
        </p:txBody>
      </p:sp>
      <p:sp>
        <p:nvSpPr>
          <p:cNvPr id="20" name="Text 14"/>
          <p:cNvSpPr/>
          <p:nvPr/>
        </p:nvSpPr>
        <p:spPr>
          <a:xfrm>
            <a:off x="3362920" y="5694640"/>
            <a:ext cx="1409819" cy="170855"/>
          </a:xfrm>
          <a:prstGeom prst="rect">
            <a:avLst/>
          </a:prstGeom>
          <a:noFill/>
          <a:ln/>
        </p:spPr>
        <p:txBody>
          <a:bodyPr wrap="none" lIns="0" tIns="0" rIns="0" bIns="0" rtlCol="0" anchor="t"/>
          <a:lstStyle/>
          <a:p>
            <a:pPr marL="0" indent="0" algn="l">
              <a:lnSpc>
                <a:spcPts val="1300"/>
              </a:lnSpc>
              <a:buNone/>
            </a:pPr>
            <a:r>
              <a:rPr lang="en-US" sz="1050" dirty="0">
                <a:solidFill>
                  <a:srgbClr val="051D3A"/>
                </a:solidFill>
                <a:latin typeface="Funnel Display" pitchFamily="34" charset="0"/>
                <a:ea typeface="Funnel Display" pitchFamily="34" charset="-122"/>
                <a:cs typeface="Funnel Display" pitchFamily="34" charset="-120"/>
              </a:rPr>
              <a:t>Key Business Benefits</a:t>
            </a:r>
            <a:endParaRPr lang="en-US" sz="1050" dirty="0"/>
          </a:p>
        </p:txBody>
      </p:sp>
      <p:sp>
        <p:nvSpPr>
          <p:cNvPr id="21" name="Text 15"/>
          <p:cNvSpPr/>
          <p:nvPr/>
        </p:nvSpPr>
        <p:spPr>
          <a:xfrm>
            <a:off x="3362920" y="5981581"/>
            <a:ext cx="3810595" cy="371713"/>
          </a:xfrm>
          <a:prstGeom prst="rect">
            <a:avLst/>
          </a:prstGeom>
          <a:noFill/>
          <a:ln/>
        </p:spPr>
        <p:txBody>
          <a:bodyPr wrap="square" lIns="0" tIns="0" rIns="0" bIns="0" rtlCol="0" anchor="t"/>
          <a:lstStyle/>
          <a:p>
            <a:pPr marL="342900" indent="-342900" algn="l">
              <a:lnSpc>
                <a:spcPts val="1450"/>
              </a:lnSpc>
              <a:buSzPct val="100000"/>
              <a:buChar char="•"/>
            </a:pPr>
            <a:r>
              <a:rPr lang="en-US" sz="900" b="1" dirty="0">
                <a:solidFill>
                  <a:srgbClr val="2B3541"/>
                </a:solidFill>
                <a:latin typeface="Funnel Sans" pitchFamily="34" charset="0"/>
                <a:ea typeface="Funnel Sans" pitchFamily="34" charset="-122"/>
                <a:cs typeface="Funnel Sans" pitchFamily="34" charset="-120"/>
              </a:rPr>
              <a:t>Instant Responsiveness:</a:t>
            </a:r>
            <a:r>
              <a:rPr lang="en-US" sz="900" dirty="0">
                <a:solidFill>
                  <a:srgbClr val="2B3541"/>
                </a:solidFill>
                <a:latin typeface="Funnel Sans" pitchFamily="34" charset="0"/>
                <a:ea typeface="Funnel Sans" pitchFamily="34" charset="-122"/>
                <a:cs typeface="Funnel Sans" pitchFamily="34" charset="-120"/>
              </a:rPr>
              <a:t> Uber's platform reacts immediately to real-world events, from traffic changes to sudden demand spikes.</a:t>
            </a:r>
            <a:endParaRPr lang="en-US" sz="900" dirty="0"/>
          </a:p>
        </p:txBody>
      </p:sp>
      <p:sp>
        <p:nvSpPr>
          <p:cNvPr id="22" name="Text 16"/>
          <p:cNvSpPr/>
          <p:nvPr/>
        </p:nvSpPr>
        <p:spPr>
          <a:xfrm>
            <a:off x="3362920" y="6393894"/>
            <a:ext cx="3810595" cy="371713"/>
          </a:xfrm>
          <a:prstGeom prst="rect">
            <a:avLst/>
          </a:prstGeom>
          <a:noFill/>
          <a:ln/>
        </p:spPr>
        <p:txBody>
          <a:bodyPr wrap="square" lIns="0" tIns="0" rIns="0" bIns="0" rtlCol="0" anchor="t"/>
          <a:lstStyle/>
          <a:p>
            <a:pPr marL="342900" indent="-342900" algn="l">
              <a:lnSpc>
                <a:spcPts val="1450"/>
              </a:lnSpc>
              <a:buSzPct val="100000"/>
              <a:buChar char="•"/>
            </a:pPr>
            <a:r>
              <a:rPr lang="en-US" sz="900" b="1" dirty="0">
                <a:solidFill>
                  <a:srgbClr val="2B3541"/>
                </a:solidFill>
                <a:latin typeface="Funnel Sans" pitchFamily="34" charset="0"/>
                <a:ea typeface="Funnel Sans" pitchFamily="34" charset="-122"/>
                <a:cs typeface="Funnel Sans" pitchFamily="34" charset="-120"/>
              </a:rPr>
              <a:t>Guaranteed Accuracy:</a:t>
            </a:r>
            <a:r>
              <a:rPr lang="en-US" sz="900" dirty="0">
                <a:solidFill>
                  <a:srgbClr val="2B3541"/>
                </a:solidFill>
                <a:latin typeface="Funnel Sans" pitchFamily="34" charset="0"/>
                <a:ea typeface="Funnel Sans" pitchFamily="34" charset="-122"/>
                <a:cs typeface="Funnel Sans" pitchFamily="34" charset="-120"/>
              </a:rPr>
              <a:t> Ensures every transaction and calculation is precise, preventing errors and building trust.</a:t>
            </a:r>
            <a:endParaRPr lang="en-US" sz="900" dirty="0"/>
          </a:p>
        </p:txBody>
      </p:sp>
      <p:sp>
        <p:nvSpPr>
          <p:cNvPr id="23" name="Text 17"/>
          <p:cNvSpPr/>
          <p:nvPr/>
        </p:nvSpPr>
        <p:spPr>
          <a:xfrm>
            <a:off x="3362920" y="6806208"/>
            <a:ext cx="3810595" cy="371713"/>
          </a:xfrm>
          <a:prstGeom prst="rect">
            <a:avLst/>
          </a:prstGeom>
          <a:noFill/>
          <a:ln/>
        </p:spPr>
        <p:txBody>
          <a:bodyPr wrap="square" lIns="0" tIns="0" rIns="0" bIns="0" rtlCol="0" anchor="t"/>
          <a:lstStyle/>
          <a:p>
            <a:pPr marL="342900" indent="-342900" algn="l">
              <a:lnSpc>
                <a:spcPts val="1450"/>
              </a:lnSpc>
              <a:buSzPct val="100000"/>
              <a:buChar char="•"/>
            </a:pPr>
            <a:r>
              <a:rPr lang="en-US" sz="900" b="1" dirty="0">
                <a:solidFill>
                  <a:srgbClr val="2B3541"/>
                </a:solidFill>
                <a:latin typeface="Funnel Sans" pitchFamily="34" charset="0"/>
                <a:ea typeface="Funnel Sans" pitchFamily="34" charset="-122"/>
                <a:cs typeface="Funnel Sans" pitchFamily="34" charset="-120"/>
              </a:rPr>
              <a:t>Massive Scale:</a:t>
            </a:r>
            <a:r>
              <a:rPr lang="en-US" sz="900" dirty="0">
                <a:solidFill>
                  <a:srgbClr val="2B3541"/>
                </a:solidFill>
                <a:latin typeface="Funnel Sans" pitchFamily="34" charset="0"/>
                <a:ea typeface="Funnel Sans" pitchFamily="34" charset="-122"/>
                <a:cs typeface="Funnel Sans" pitchFamily="34" charset="-120"/>
              </a:rPr>
              <a:t> Handles millions of simultaneous events globally without missing a beat, supporting Uber's vast network.</a:t>
            </a:r>
            <a:endParaRPr lang="en-US" sz="900" dirty="0"/>
          </a:p>
        </p:txBody>
      </p:sp>
      <p:sp>
        <p:nvSpPr>
          <p:cNvPr id="24" name="Text 18"/>
          <p:cNvSpPr/>
          <p:nvPr/>
        </p:nvSpPr>
        <p:spPr>
          <a:xfrm>
            <a:off x="3362920" y="7218521"/>
            <a:ext cx="3810595" cy="371713"/>
          </a:xfrm>
          <a:prstGeom prst="rect">
            <a:avLst/>
          </a:prstGeom>
          <a:noFill/>
          <a:ln/>
        </p:spPr>
        <p:txBody>
          <a:bodyPr wrap="square" lIns="0" tIns="0" rIns="0" bIns="0" rtlCol="0" anchor="t"/>
          <a:lstStyle/>
          <a:p>
            <a:pPr marL="342900" indent="-342900" algn="l">
              <a:lnSpc>
                <a:spcPts val="1450"/>
              </a:lnSpc>
              <a:buSzPct val="100000"/>
              <a:buChar char="•"/>
            </a:pPr>
            <a:r>
              <a:rPr lang="en-US" sz="900" b="1" dirty="0">
                <a:solidFill>
                  <a:srgbClr val="2B3541"/>
                </a:solidFill>
                <a:latin typeface="Funnel Sans" pitchFamily="34" charset="0"/>
                <a:ea typeface="Funnel Sans" pitchFamily="34" charset="-122"/>
                <a:cs typeface="Funnel Sans" pitchFamily="34" charset="-120"/>
              </a:rPr>
              <a:t>Operational Agility:</a:t>
            </a:r>
            <a:r>
              <a:rPr lang="en-US" sz="900" dirty="0">
                <a:solidFill>
                  <a:srgbClr val="2B3541"/>
                </a:solidFill>
                <a:latin typeface="Funnel Sans" pitchFamily="34" charset="0"/>
                <a:ea typeface="Funnel Sans" pitchFamily="34" charset="-122"/>
                <a:cs typeface="Funnel Sans" pitchFamily="34" charset="-120"/>
              </a:rPr>
              <a:t> Allows different teams to innovate and deploy new features independently and quickly.</a:t>
            </a:r>
            <a:endParaRPr lang="en-US" sz="900" dirty="0"/>
          </a:p>
        </p:txBody>
      </p:sp>
      <p:sp>
        <p:nvSpPr>
          <p:cNvPr id="25" name="Text 19"/>
          <p:cNvSpPr/>
          <p:nvPr/>
        </p:nvSpPr>
        <p:spPr>
          <a:xfrm>
            <a:off x="7464504" y="5694640"/>
            <a:ext cx="1832967" cy="170855"/>
          </a:xfrm>
          <a:prstGeom prst="rect">
            <a:avLst/>
          </a:prstGeom>
          <a:noFill/>
          <a:ln/>
        </p:spPr>
        <p:txBody>
          <a:bodyPr wrap="none" lIns="0" tIns="0" rIns="0" bIns="0" rtlCol="0" anchor="t"/>
          <a:lstStyle/>
          <a:p>
            <a:pPr marL="0" indent="0" algn="l">
              <a:lnSpc>
                <a:spcPts val="1300"/>
              </a:lnSpc>
              <a:buNone/>
            </a:pPr>
            <a:r>
              <a:rPr lang="en-US" sz="1050" dirty="0">
                <a:solidFill>
                  <a:srgbClr val="051D3A"/>
                </a:solidFill>
                <a:latin typeface="Funnel Display" pitchFamily="34" charset="0"/>
                <a:ea typeface="Funnel Display" pitchFamily="34" charset="-122"/>
                <a:cs typeface="Funnel Display" pitchFamily="34" charset="-120"/>
              </a:rPr>
              <a:t>Real-World Impact Examples</a:t>
            </a:r>
            <a:endParaRPr lang="en-US" sz="1050" dirty="0"/>
          </a:p>
        </p:txBody>
      </p:sp>
      <p:sp>
        <p:nvSpPr>
          <p:cNvPr id="26" name="Text 20"/>
          <p:cNvSpPr/>
          <p:nvPr/>
        </p:nvSpPr>
        <p:spPr>
          <a:xfrm>
            <a:off x="7464504" y="5981581"/>
            <a:ext cx="3810595" cy="371713"/>
          </a:xfrm>
          <a:prstGeom prst="rect">
            <a:avLst/>
          </a:prstGeom>
          <a:noFill/>
          <a:ln/>
        </p:spPr>
        <p:txBody>
          <a:bodyPr wrap="square" lIns="0" tIns="0" rIns="0" bIns="0" rtlCol="0" anchor="t"/>
          <a:lstStyle/>
          <a:p>
            <a:pPr marL="342900" indent="-342900" algn="l">
              <a:lnSpc>
                <a:spcPts val="1450"/>
              </a:lnSpc>
              <a:buSzPct val="100000"/>
              <a:buChar char="•"/>
            </a:pPr>
            <a:r>
              <a:rPr lang="en-US" sz="900" b="1" dirty="0">
                <a:solidFill>
                  <a:srgbClr val="2B3541"/>
                </a:solidFill>
                <a:latin typeface="Funnel Sans" pitchFamily="34" charset="0"/>
                <a:ea typeface="Funnel Sans" pitchFamily="34" charset="-122"/>
                <a:cs typeface="Funnel Sans" pitchFamily="34" charset="-120"/>
              </a:rPr>
              <a:t>Dynamic ETA Calculations:</a:t>
            </a:r>
            <a:r>
              <a:rPr lang="en-US" sz="900" dirty="0">
                <a:solidFill>
                  <a:srgbClr val="2B3541"/>
                </a:solidFill>
                <a:latin typeface="Funnel Sans" pitchFamily="34" charset="0"/>
                <a:ea typeface="Funnel Sans" pitchFamily="34" charset="-122"/>
                <a:cs typeface="Funnel Sans" pitchFamily="34" charset="-120"/>
              </a:rPr>
              <a:t> Accurately predicts arrival times based on live traffic and historical patterns.</a:t>
            </a:r>
            <a:endParaRPr lang="en-US" sz="900" dirty="0"/>
          </a:p>
        </p:txBody>
      </p:sp>
      <p:sp>
        <p:nvSpPr>
          <p:cNvPr id="27" name="Text 21"/>
          <p:cNvSpPr/>
          <p:nvPr/>
        </p:nvSpPr>
        <p:spPr>
          <a:xfrm>
            <a:off x="7464504" y="6393894"/>
            <a:ext cx="3810595" cy="371713"/>
          </a:xfrm>
          <a:prstGeom prst="rect">
            <a:avLst/>
          </a:prstGeom>
          <a:noFill/>
          <a:ln/>
        </p:spPr>
        <p:txBody>
          <a:bodyPr wrap="square" lIns="0" tIns="0" rIns="0" bIns="0" rtlCol="0" anchor="t"/>
          <a:lstStyle/>
          <a:p>
            <a:pPr marL="342900" indent="-342900" algn="l">
              <a:lnSpc>
                <a:spcPts val="1450"/>
              </a:lnSpc>
              <a:buSzPct val="100000"/>
              <a:buChar char="•"/>
            </a:pPr>
            <a:r>
              <a:rPr lang="en-US" sz="900" b="1" dirty="0">
                <a:solidFill>
                  <a:srgbClr val="2B3541"/>
                </a:solidFill>
                <a:latin typeface="Funnel Sans" pitchFamily="34" charset="0"/>
                <a:ea typeface="Funnel Sans" pitchFamily="34" charset="-122"/>
                <a:cs typeface="Funnel Sans" pitchFamily="34" charset="-120"/>
              </a:rPr>
              <a:t>Surge Pricing:</a:t>
            </a:r>
            <a:r>
              <a:rPr lang="en-US" sz="900" dirty="0">
                <a:solidFill>
                  <a:srgbClr val="2B3541"/>
                </a:solidFill>
                <a:latin typeface="Funnel Sans" pitchFamily="34" charset="0"/>
                <a:ea typeface="Funnel Sans" pitchFamily="34" charset="-122"/>
                <a:cs typeface="Funnel Sans" pitchFamily="34" charset="-120"/>
              </a:rPr>
              <a:t> Automatically adjusts fares based on real-time supply and demand to balance the marketplace.</a:t>
            </a:r>
            <a:endParaRPr lang="en-US" sz="900" dirty="0"/>
          </a:p>
        </p:txBody>
      </p:sp>
      <p:sp>
        <p:nvSpPr>
          <p:cNvPr id="28" name="Text 22"/>
          <p:cNvSpPr/>
          <p:nvPr/>
        </p:nvSpPr>
        <p:spPr>
          <a:xfrm>
            <a:off x="7464504" y="6806208"/>
            <a:ext cx="3810595" cy="371713"/>
          </a:xfrm>
          <a:prstGeom prst="rect">
            <a:avLst/>
          </a:prstGeom>
          <a:noFill/>
          <a:ln/>
        </p:spPr>
        <p:txBody>
          <a:bodyPr wrap="square" lIns="0" tIns="0" rIns="0" bIns="0" rtlCol="0" anchor="t"/>
          <a:lstStyle/>
          <a:p>
            <a:pPr marL="342900" indent="-342900" algn="l">
              <a:lnSpc>
                <a:spcPts val="1450"/>
              </a:lnSpc>
              <a:buSzPct val="100000"/>
              <a:buChar char="•"/>
            </a:pPr>
            <a:r>
              <a:rPr lang="en-US" sz="900" b="1" dirty="0">
                <a:solidFill>
                  <a:srgbClr val="2B3541"/>
                </a:solidFill>
                <a:latin typeface="Funnel Sans" pitchFamily="34" charset="0"/>
                <a:ea typeface="Funnel Sans" pitchFamily="34" charset="-122"/>
                <a:cs typeface="Funnel Sans" pitchFamily="34" charset="-120"/>
              </a:rPr>
              <a:t>Fraud Detection:</a:t>
            </a:r>
            <a:r>
              <a:rPr lang="en-US" sz="900" dirty="0">
                <a:solidFill>
                  <a:srgbClr val="2B3541"/>
                </a:solidFill>
                <a:latin typeface="Funnel Sans" pitchFamily="34" charset="0"/>
                <a:ea typeface="Funnel Sans" pitchFamily="34" charset="-122"/>
                <a:cs typeface="Funnel Sans" pitchFamily="34" charset="-120"/>
              </a:rPr>
              <a:t> Instantly identifies and blocks suspicious payment or trip patterns to protect users.</a:t>
            </a:r>
            <a:endParaRPr lang="en-US" sz="900" dirty="0"/>
          </a:p>
        </p:txBody>
      </p:sp>
      <p:sp>
        <p:nvSpPr>
          <p:cNvPr id="29" name="Text 23"/>
          <p:cNvSpPr/>
          <p:nvPr/>
        </p:nvSpPr>
        <p:spPr>
          <a:xfrm>
            <a:off x="7464504" y="7218521"/>
            <a:ext cx="3810595" cy="371713"/>
          </a:xfrm>
          <a:prstGeom prst="rect">
            <a:avLst/>
          </a:prstGeom>
          <a:noFill/>
          <a:ln/>
        </p:spPr>
        <p:txBody>
          <a:bodyPr wrap="square" lIns="0" tIns="0" rIns="0" bIns="0" rtlCol="0" anchor="t"/>
          <a:lstStyle/>
          <a:p>
            <a:pPr marL="342900" indent="-342900" algn="l">
              <a:lnSpc>
                <a:spcPts val="1450"/>
              </a:lnSpc>
              <a:buSzPct val="100000"/>
              <a:buChar char="•"/>
            </a:pPr>
            <a:r>
              <a:rPr lang="en-US" sz="900" b="1" dirty="0">
                <a:solidFill>
                  <a:srgbClr val="2B3541"/>
                </a:solidFill>
                <a:latin typeface="Funnel Sans" pitchFamily="34" charset="0"/>
                <a:ea typeface="Funnel Sans" pitchFamily="34" charset="-122"/>
                <a:cs typeface="Funnel Sans" pitchFamily="34" charset="-120"/>
              </a:rPr>
              <a:t>Driver Incentives:</a:t>
            </a:r>
            <a:r>
              <a:rPr lang="en-US" sz="900" dirty="0">
                <a:solidFill>
                  <a:srgbClr val="2B3541"/>
                </a:solidFill>
                <a:latin typeface="Funnel Sans" pitchFamily="34" charset="0"/>
                <a:ea typeface="Funnel Sans" pitchFamily="34" charset="-122"/>
                <a:cs typeface="Funnel Sans" pitchFamily="34" charset="-120"/>
              </a:rPr>
              <a:t> Calculates earnings and bonus eligibility in real-time, ensuring fair and timely payouts.</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2910483" y="649248"/>
            <a:ext cx="1042035" cy="258604"/>
          </a:xfrm>
          <a:prstGeom prst="roundRect">
            <a:avLst>
              <a:gd name="adj" fmla="val 16824"/>
            </a:avLst>
          </a:prstGeom>
          <a:noFill/>
          <a:ln w="7620">
            <a:solidFill>
              <a:srgbClr val="3371A5"/>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5732" y="726758"/>
            <a:ext cx="103584" cy="103584"/>
          </a:xfrm>
          <a:prstGeom prst="rect">
            <a:avLst/>
          </a:prstGeom>
        </p:spPr>
      </p:pic>
      <p:sp>
        <p:nvSpPr>
          <p:cNvPr id="4" name="Text 1"/>
          <p:cNvSpPr/>
          <p:nvPr/>
        </p:nvSpPr>
        <p:spPr>
          <a:xfrm>
            <a:off x="3151108" y="695682"/>
            <a:ext cx="716161" cy="165735"/>
          </a:xfrm>
          <a:prstGeom prst="rect">
            <a:avLst/>
          </a:prstGeom>
          <a:noFill/>
          <a:ln/>
        </p:spPr>
        <p:txBody>
          <a:bodyPr wrap="none" lIns="0" tIns="0" rIns="0" bIns="0" rtlCol="0" anchor="t"/>
          <a:lstStyle/>
          <a:p>
            <a:pPr marL="0" indent="0" algn="l">
              <a:lnSpc>
                <a:spcPts val="1300"/>
              </a:lnSpc>
              <a:buNone/>
            </a:pPr>
            <a:r>
              <a:rPr lang="en-US" sz="800" dirty="0">
                <a:solidFill>
                  <a:srgbClr val="3371A5"/>
                </a:solidFill>
                <a:latin typeface="Funnel Sans" pitchFamily="34" charset="0"/>
                <a:ea typeface="Funnel Sans" pitchFamily="34" charset="-122"/>
                <a:cs typeface="Funnel Sans" pitchFamily="34" charset="-120"/>
              </a:rPr>
              <a:t>DATA STORAGE</a:t>
            </a:r>
            <a:endParaRPr lang="en-US" sz="800" dirty="0"/>
          </a:p>
        </p:txBody>
      </p:sp>
      <p:sp>
        <p:nvSpPr>
          <p:cNvPr id="5" name="Text 2"/>
          <p:cNvSpPr/>
          <p:nvPr/>
        </p:nvSpPr>
        <p:spPr>
          <a:xfrm>
            <a:off x="2910483" y="959644"/>
            <a:ext cx="7635478" cy="380762"/>
          </a:xfrm>
          <a:prstGeom prst="rect">
            <a:avLst/>
          </a:prstGeom>
          <a:noFill/>
          <a:ln/>
        </p:spPr>
        <p:txBody>
          <a:bodyPr wrap="none" lIns="0" tIns="0" rIns="0" bIns="0" rtlCol="0" anchor="t"/>
          <a:lstStyle/>
          <a:p>
            <a:pPr marL="0" indent="0" algn="l">
              <a:lnSpc>
                <a:spcPts val="2950"/>
              </a:lnSpc>
              <a:buNone/>
            </a:pPr>
            <a:r>
              <a:rPr lang="en-US" sz="2350" dirty="0">
                <a:solidFill>
                  <a:srgbClr val="051D3A"/>
                </a:solidFill>
                <a:latin typeface="Funnel Display" pitchFamily="34" charset="0"/>
                <a:ea typeface="Funnel Display" pitchFamily="34" charset="-122"/>
                <a:cs typeface="Funnel Display" pitchFamily="34" charset="-120"/>
              </a:rPr>
              <a:t>Multi-Database Strategy: The Right Tool for Every Job</a:t>
            </a:r>
            <a:endParaRPr lang="en-US" sz="2350" dirty="0"/>
          </a:p>
        </p:txBody>
      </p:sp>
      <p:sp>
        <p:nvSpPr>
          <p:cNvPr id="6" name="Text 3"/>
          <p:cNvSpPr/>
          <p:nvPr/>
        </p:nvSpPr>
        <p:spPr>
          <a:xfrm>
            <a:off x="2910483" y="1534597"/>
            <a:ext cx="8809434" cy="621506"/>
          </a:xfrm>
          <a:prstGeom prst="rect">
            <a:avLst/>
          </a:prstGeom>
          <a:noFill/>
          <a:ln/>
        </p:spPr>
        <p:txBody>
          <a:bodyPr wrap="square" lIns="0" tIns="0" rIns="0" bIns="0" rtlCol="0" anchor="t"/>
          <a:lstStyle/>
          <a:p>
            <a:pPr marL="0" indent="0" algn="l">
              <a:lnSpc>
                <a:spcPts val="1600"/>
              </a:lnSpc>
              <a:buNone/>
            </a:pPr>
            <a:r>
              <a:rPr lang="en-US" sz="1000" dirty="0">
                <a:solidFill>
                  <a:srgbClr val="2B3541"/>
                </a:solidFill>
                <a:latin typeface="Funnel Sans" pitchFamily="34" charset="0"/>
                <a:ea typeface="Funnel Sans" pitchFamily="34" charset="-122"/>
                <a:cs typeface="Funnel Sans" pitchFamily="34" charset="-120"/>
              </a:rPr>
              <a:t>At Uber, we don't use a single "one-size-fits-all" database. Instead, we strategically choose different types of databases, each like a specialized tool in a toolbox, to handle various kinds of data and business needs most effectively. This ensures maximum efficiency, speed, and reliability across our entire platform.</a:t>
            </a:r>
            <a:endParaRPr lang="en-US" sz="1000" dirty="0"/>
          </a:p>
        </p:txBody>
      </p:sp>
      <p:sp>
        <p:nvSpPr>
          <p:cNvPr id="7" name="Shape 4"/>
          <p:cNvSpPr/>
          <p:nvPr/>
        </p:nvSpPr>
        <p:spPr>
          <a:xfrm>
            <a:off x="2910483" y="2301716"/>
            <a:ext cx="4339947" cy="2574608"/>
          </a:xfrm>
          <a:prstGeom prst="roundRect">
            <a:avLst>
              <a:gd name="adj" fmla="val 12071"/>
            </a:avLst>
          </a:prstGeom>
          <a:solidFill>
            <a:srgbClr val="FAF5EB"/>
          </a:solidFill>
          <a:ln w="7620">
            <a:solidFill>
              <a:srgbClr val="D5CDBE"/>
            </a:solidFill>
            <a:prstDash val="solid"/>
          </a:ln>
        </p:spPr>
      </p:sp>
      <p:sp>
        <p:nvSpPr>
          <p:cNvPr id="8" name="Text 5"/>
          <p:cNvSpPr/>
          <p:nvPr/>
        </p:nvSpPr>
        <p:spPr>
          <a:xfrm>
            <a:off x="3047524" y="2438757"/>
            <a:ext cx="3168729" cy="190262"/>
          </a:xfrm>
          <a:prstGeom prst="rect">
            <a:avLst/>
          </a:prstGeom>
          <a:noFill/>
          <a:ln/>
        </p:spPr>
        <p:txBody>
          <a:bodyPr wrap="none" lIns="0" tIns="0" rIns="0" bIns="0" rtlCol="0" anchor="t"/>
          <a:lstStyle/>
          <a:p>
            <a:pPr marL="0" indent="0" algn="l">
              <a:lnSpc>
                <a:spcPts val="1450"/>
              </a:lnSpc>
              <a:buNone/>
            </a:pPr>
            <a:r>
              <a:rPr lang="en-US" sz="1150" dirty="0">
                <a:solidFill>
                  <a:srgbClr val="2B3541"/>
                </a:solidFill>
                <a:latin typeface="Funnel Display" pitchFamily="34" charset="0"/>
                <a:ea typeface="Funnel Display" pitchFamily="34" charset="-122"/>
                <a:cs typeface="Funnel Display" pitchFamily="34" charset="-120"/>
              </a:rPr>
              <a:t>Apache Cassandra: The Endless Activity Log</a:t>
            </a:r>
            <a:endParaRPr lang="en-US" sz="1150" dirty="0"/>
          </a:p>
        </p:txBody>
      </p:sp>
      <p:sp>
        <p:nvSpPr>
          <p:cNvPr id="9" name="Text 6"/>
          <p:cNvSpPr/>
          <p:nvPr/>
        </p:nvSpPr>
        <p:spPr>
          <a:xfrm>
            <a:off x="3047524" y="2706648"/>
            <a:ext cx="4065865" cy="828675"/>
          </a:xfrm>
          <a:prstGeom prst="rect">
            <a:avLst/>
          </a:prstGeom>
          <a:noFill/>
          <a:ln/>
        </p:spPr>
        <p:txBody>
          <a:bodyPr wrap="square" lIns="0" tIns="0" rIns="0" bIns="0" rtlCol="0" anchor="t"/>
          <a:lstStyle/>
          <a:p>
            <a:pPr marL="0" indent="0" algn="l">
              <a:lnSpc>
                <a:spcPts val="1600"/>
              </a:lnSpc>
              <a:buNone/>
            </a:pPr>
            <a:r>
              <a:rPr lang="en-US" sz="1000" dirty="0">
                <a:solidFill>
                  <a:srgbClr val="2B3541"/>
                </a:solidFill>
                <a:latin typeface="Funnel Sans" pitchFamily="34" charset="0"/>
                <a:ea typeface="Funnel Sans" pitchFamily="34" charset="-122"/>
                <a:cs typeface="Funnel Sans" pitchFamily="34" charset="-120"/>
              </a:rPr>
              <a:t>Imagine a super-fast, infinitely growing journal that never slows down. Cassandra is perfect for recording streams of information as they happen. It excels at handling massive volumes of incoming data, like location updates, making it ideal for:</a:t>
            </a:r>
            <a:endParaRPr lang="en-US" sz="1000" dirty="0"/>
          </a:p>
        </p:txBody>
      </p:sp>
      <p:sp>
        <p:nvSpPr>
          <p:cNvPr id="10" name="Text 7"/>
          <p:cNvSpPr/>
          <p:nvPr/>
        </p:nvSpPr>
        <p:spPr>
          <a:xfrm>
            <a:off x="3047524" y="3612952"/>
            <a:ext cx="4065865" cy="414338"/>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Real-time Tracking:</a:t>
            </a:r>
            <a:r>
              <a:rPr lang="en-US" sz="1000" dirty="0">
                <a:solidFill>
                  <a:srgbClr val="2B3541"/>
                </a:solidFill>
                <a:latin typeface="Funnel Sans" pitchFamily="34" charset="0"/>
                <a:ea typeface="Funnel Sans" pitchFamily="34" charset="-122"/>
                <a:cs typeface="Funnel Sans" pitchFamily="34" charset="-120"/>
              </a:rPr>
              <a:t> Powering live maps with driver and rider locations.</a:t>
            </a:r>
            <a:endParaRPr lang="en-US" sz="1000" dirty="0"/>
          </a:p>
        </p:txBody>
      </p:sp>
      <p:sp>
        <p:nvSpPr>
          <p:cNvPr id="11" name="Text 8"/>
          <p:cNvSpPr/>
          <p:nvPr/>
        </p:nvSpPr>
        <p:spPr>
          <a:xfrm>
            <a:off x="3047524" y="4072533"/>
            <a:ext cx="4065865" cy="414338"/>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Event Timelines:</a:t>
            </a:r>
            <a:r>
              <a:rPr lang="en-US" sz="1000" dirty="0">
                <a:solidFill>
                  <a:srgbClr val="2B3541"/>
                </a:solidFill>
                <a:latin typeface="Funnel Sans" pitchFamily="34" charset="0"/>
                <a:ea typeface="Funnel Sans" pitchFamily="34" charset="-122"/>
                <a:cs typeface="Funnel Sans" pitchFamily="34" charset="-120"/>
              </a:rPr>
              <a:t> Recording every action in a trip, second by second.</a:t>
            </a:r>
            <a:endParaRPr lang="en-US" sz="1000" dirty="0"/>
          </a:p>
        </p:txBody>
      </p:sp>
      <p:sp>
        <p:nvSpPr>
          <p:cNvPr id="12" name="Text 9"/>
          <p:cNvSpPr/>
          <p:nvPr/>
        </p:nvSpPr>
        <p:spPr>
          <a:xfrm>
            <a:off x="3047524" y="4532114"/>
            <a:ext cx="4065865" cy="207169"/>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IoT Data:</a:t>
            </a:r>
            <a:r>
              <a:rPr lang="en-US" sz="1000" dirty="0">
                <a:solidFill>
                  <a:srgbClr val="2B3541"/>
                </a:solidFill>
                <a:latin typeface="Funnel Sans" pitchFamily="34" charset="0"/>
                <a:ea typeface="Funnel Sans" pitchFamily="34" charset="-122"/>
                <a:cs typeface="Funnel Sans" pitchFamily="34" charset="-120"/>
              </a:rPr>
              <a:t> Handling sensor data from connected vehicles.</a:t>
            </a:r>
            <a:endParaRPr lang="en-US" sz="1000" dirty="0"/>
          </a:p>
        </p:txBody>
      </p:sp>
      <p:sp>
        <p:nvSpPr>
          <p:cNvPr id="13" name="Shape 10"/>
          <p:cNvSpPr/>
          <p:nvPr/>
        </p:nvSpPr>
        <p:spPr>
          <a:xfrm>
            <a:off x="7379851" y="2301716"/>
            <a:ext cx="4340066" cy="2574608"/>
          </a:xfrm>
          <a:prstGeom prst="roundRect">
            <a:avLst>
              <a:gd name="adj" fmla="val 12071"/>
            </a:avLst>
          </a:prstGeom>
          <a:solidFill>
            <a:srgbClr val="FAF5EB"/>
          </a:solidFill>
          <a:ln w="7620">
            <a:solidFill>
              <a:srgbClr val="D5CDBE"/>
            </a:solidFill>
            <a:prstDash val="solid"/>
          </a:ln>
        </p:spPr>
      </p:sp>
      <p:sp>
        <p:nvSpPr>
          <p:cNvPr id="14" name="Text 11"/>
          <p:cNvSpPr/>
          <p:nvPr/>
        </p:nvSpPr>
        <p:spPr>
          <a:xfrm>
            <a:off x="7516892" y="2438757"/>
            <a:ext cx="2970490" cy="190262"/>
          </a:xfrm>
          <a:prstGeom prst="rect">
            <a:avLst/>
          </a:prstGeom>
          <a:noFill/>
          <a:ln/>
        </p:spPr>
        <p:txBody>
          <a:bodyPr wrap="none" lIns="0" tIns="0" rIns="0" bIns="0" rtlCol="0" anchor="t"/>
          <a:lstStyle/>
          <a:p>
            <a:pPr marL="0" indent="0" algn="l">
              <a:lnSpc>
                <a:spcPts val="1450"/>
              </a:lnSpc>
              <a:buNone/>
            </a:pPr>
            <a:r>
              <a:rPr lang="en-US" sz="1150" dirty="0">
                <a:solidFill>
                  <a:srgbClr val="2B3541"/>
                </a:solidFill>
                <a:latin typeface="Funnel Display" pitchFamily="34" charset="0"/>
                <a:ea typeface="Funnel Display" pitchFamily="34" charset="-122"/>
                <a:cs typeface="Funnel Display" pitchFamily="34" charset="-120"/>
              </a:rPr>
              <a:t>PostgreSQL: The Secure Financial Ledger</a:t>
            </a:r>
            <a:endParaRPr lang="en-US" sz="1150" dirty="0"/>
          </a:p>
        </p:txBody>
      </p:sp>
      <p:sp>
        <p:nvSpPr>
          <p:cNvPr id="15" name="Text 12"/>
          <p:cNvSpPr/>
          <p:nvPr/>
        </p:nvSpPr>
        <p:spPr>
          <a:xfrm>
            <a:off x="7516892" y="2706648"/>
            <a:ext cx="4065984" cy="828675"/>
          </a:xfrm>
          <a:prstGeom prst="rect">
            <a:avLst/>
          </a:prstGeom>
          <a:noFill/>
          <a:ln/>
        </p:spPr>
        <p:txBody>
          <a:bodyPr wrap="square" lIns="0" tIns="0" rIns="0" bIns="0" rtlCol="0" anchor="t"/>
          <a:lstStyle/>
          <a:p>
            <a:pPr marL="0" indent="0" algn="l">
              <a:lnSpc>
                <a:spcPts val="1600"/>
              </a:lnSpc>
              <a:buNone/>
            </a:pPr>
            <a:r>
              <a:rPr lang="en-US" sz="1000" dirty="0">
                <a:solidFill>
                  <a:srgbClr val="2B3541"/>
                </a:solidFill>
                <a:latin typeface="Funnel Sans" pitchFamily="34" charset="0"/>
                <a:ea typeface="Funnel Sans" pitchFamily="34" charset="-122"/>
                <a:cs typeface="Funnel Sans" pitchFamily="34" charset="-120"/>
              </a:rPr>
              <a:t>This is our digital vault for critical, precise records. PostgreSQL ensures every transaction is perfectly accurate and reliable, much like a bank's ledger. It's chosen when data integrity and complex relationships are paramount, such as for:</a:t>
            </a:r>
            <a:endParaRPr lang="en-US" sz="1000" dirty="0"/>
          </a:p>
        </p:txBody>
      </p:sp>
      <p:sp>
        <p:nvSpPr>
          <p:cNvPr id="16" name="Text 13"/>
          <p:cNvSpPr/>
          <p:nvPr/>
        </p:nvSpPr>
        <p:spPr>
          <a:xfrm>
            <a:off x="7516892" y="3612952"/>
            <a:ext cx="4065984" cy="207169"/>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Payment Processing:</a:t>
            </a:r>
            <a:r>
              <a:rPr lang="en-US" sz="1000" dirty="0">
                <a:solidFill>
                  <a:srgbClr val="2B3541"/>
                </a:solidFill>
                <a:latin typeface="Funnel Sans" pitchFamily="34" charset="0"/>
                <a:ea typeface="Funnel Sans" pitchFamily="34" charset="-122"/>
                <a:cs typeface="Funnel Sans" pitchFamily="34" charset="-120"/>
              </a:rPr>
              <a:t> Securely handling all financial transactions.</a:t>
            </a:r>
            <a:endParaRPr lang="en-US" sz="1000" dirty="0"/>
          </a:p>
        </p:txBody>
      </p:sp>
      <p:sp>
        <p:nvSpPr>
          <p:cNvPr id="17" name="Text 14"/>
          <p:cNvSpPr/>
          <p:nvPr/>
        </p:nvSpPr>
        <p:spPr>
          <a:xfrm>
            <a:off x="7516892" y="3865364"/>
            <a:ext cx="4065984" cy="414338"/>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User Profiles:</a:t>
            </a:r>
            <a:r>
              <a:rPr lang="en-US" sz="1000" dirty="0">
                <a:solidFill>
                  <a:srgbClr val="2B3541"/>
                </a:solidFill>
                <a:latin typeface="Funnel Sans" pitchFamily="34" charset="0"/>
                <a:ea typeface="Funnel Sans" pitchFamily="34" charset="-122"/>
                <a:cs typeface="Funnel Sans" pitchFamily="34" charset="-120"/>
              </a:rPr>
              <a:t> Storing core user accounts and personal information.</a:t>
            </a:r>
            <a:endParaRPr lang="en-US" sz="1000" dirty="0"/>
          </a:p>
        </p:txBody>
      </p:sp>
      <p:sp>
        <p:nvSpPr>
          <p:cNvPr id="18" name="Text 15"/>
          <p:cNvSpPr/>
          <p:nvPr/>
        </p:nvSpPr>
        <p:spPr>
          <a:xfrm>
            <a:off x="7516892" y="4324945"/>
            <a:ext cx="4065984" cy="414338"/>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Trip Bookings:</a:t>
            </a:r>
            <a:r>
              <a:rPr lang="en-US" sz="1000" dirty="0">
                <a:solidFill>
                  <a:srgbClr val="2B3541"/>
                </a:solidFill>
                <a:latin typeface="Funnel Sans" pitchFamily="34" charset="0"/>
                <a:ea typeface="Funnel Sans" pitchFamily="34" charset="-122"/>
                <a:cs typeface="Funnel Sans" pitchFamily="34" charset="-120"/>
              </a:rPr>
              <a:t> Managing the details and states of every ride request.</a:t>
            </a:r>
            <a:endParaRPr lang="en-US" sz="1000" dirty="0"/>
          </a:p>
        </p:txBody>
      </p:sp>
      <p:sp>
        <p:nvSpPr>
          <p:cNvPr id="19" name="Shape 16"/>
          <p:cNvSpPr/>
          <p:nvPr/>
        </p:nvSpPr>
        <p:spPr>
          <a:xfrm>
            <a:off x="2910483" y="5005745"/>
            <a:ext cx="4339947" cy="2574608"/>
          </a:xfrm>
          <a:prstGeom prst="roundRect">
            <a:avLst>
              <a:gd name="adj" fmla="val 12071"/>
            </a:avLst>
          </a:prstGeom>
          <a:solidFill>
            <a:srgbClr val="FAF5EB"/>
          </a:solidFill>
          <a:ln w="7620">
            <a:solidFill>
              <a:srgbClr val="D5CDBE"/>
            </a:solidFill>
            <a:prstDash val="solid"/>
          </a:ln>
        </p:spPr>
      </p:sp>
      <p:sp>
        <p:nvSpPr>
          <p:cNvPr id="20" name="Text 17"/>
          <p:cNvSpPr/>
          <p:nvPr/>
        </p:nvSpPr>
        <p:spPr>
          <a:xfrm>
            <a:off x="3047524" y="5142786"/>
            <a:ext cx="3003471" cy="190262"/>
          </a:xfrm>
          <a:prstGeom prst="rect">
            <a:avLst/>
          </a:prstGeom>
          <a:noFill/>
          <a:ln/>
        </p:spPr>
        <p:txBody>
          <a:bodyPr wrap="none" lIns="0" tIns="0" rIns="0" bIns="0" rtlCol="0" anchor="t"/>
          <a:lstStyle/>
          <a:p>
            <a:pPr marL="0" indent="0" algn="l">
              <a:lnSpc>
                <a:spcPts val="1450"/>
              </a:lnSpc>
              <a:buNone/>
            </a:pPr>
            <a:r>
              <a:rPr lang="en-US" sz="1150" dirty="0">
                <a:solidFill>
                  <a:srgbClr val="2B3541"/>
                </a:solidFill>
                <a:latin typeface="Funnel Display" pitchFamily="34" charset="0"/>
                <a:ea typeface="Funnel Display" pitchFamily="34" charset="-122"/>
                <a:cs typeface="Funnel Display" pitchFamily="34" charset="-120"/>
              </a:rPr>
              <a:t>Hadoop/Hive: The Giant Historical Archive</a:t>
            </a:r>
            <a:endParaRPr lang="en-US" sz="1150" dirty="0"/>
          </a:p>
        </p:txBody>
      </p:sp>
      <p:sp>
        <p:nvSpPr>
          <p:cNvPr id="21" name="Text 18"/>
          <p:cNvSpPr/>
          <p:nvPr/>
        </p:nvSpPr>
        <p:spPr>
          <a:xfrm>
            <a:off x="3047524" y="5410676"/>
            <a:ext cx="4065865" cy="828675"/>
          </a:xfrm>
          <a:prstGeom prst="rect">
            <a:avLst/>
          </a:prstGeom>
          <a:noFill/>
          <a:ln/>
        </p:spPr>
        <p:txBody>
          <a:bodyPr wrap="square" lIns="0" tIns="0" rIns="0" bIns="0" rtlCol="0" anchor="t"/>
          <a:lstStyle/>
          <a:p>
            <a:pPr marL="0" indent="0" algn="l">
              <a:lnSpc>
                <a:spcPts val="1600"/>
              </a:lnSpc>
              <a:buNone/>
            </a:pPr>
            <a:r>
              <a:rPr lang="en-US" sz="1000" dirty="0">
                <a:solidFill>
                  <a:srgbClr val="2B3541"/>
                </a:solidFill>
                <a:latin typeface="Funnel Sans" pitchFamily="34" charset="0"/>
                <a:ea typeface="Funnel Sans" pitchFamily="34" charset="-122"/>
                <a:cs typeface="Funnel Sans" pitchFamily="34" charset="-120"/>
              </a:rPr>
              <a:t>Think of this as our massive, cost-effective library for all historical data. Hadoop/Hive allows us to store petabytes of past information and analyze it to uncover trends and make strategic decisions. It's essential for:</a:t>
            </a:r>
            <a:endParaRPr lang="en-US" sz="1000" dirty="0"/>
          </a:p>
        </p:txBody>
      </p:sp>
      <p:sp>
        <p:nvSpPr>
          <p:cNvPr id="22" name="Text 19"/>
          <p:cNvSpPr/>
          <p:nvPr/>
        </p:nvSpPr>
        <p:spPr>
          <a:xfrm>
            <a:off x="3047524" y="6316980"/>
            <a:ext cx="4065865" cy="414338"/>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Business Intelligence:</a:t>
            </a:r>
            <a:r>
              <a:rPr lang="en-US" sz="1000" dirty="0">
                <a:solidFill>
                  <a:srgbClr val="2B3541"/>
                </a:solidFill>
                <a:latin typeface="Funnel Sans" pitchFamily="34" charset="0"/>
                <a:ea typeface="Funnel Sans" pitchFamily="34" charset="-122"/>
                <a:cs typeface="Funnel Sans" pitchFamily="34" charset="-120"/>
              </a:rPr>
              <a:t> Analyzing past trip patterns for market insights.</a:t>
            </a:r>
            <a:endParaRPr lang="en-US" sz="1000" dirty="0"/>
          </a:p>
        </p:txBody>
      </p:sp>
      <p:sp>
        <p:nvSpPr>
          <p:cNvPr id="23" name="Text 20"/>
          <p:cNvSpPr/>
          <p:nvPr/>
        </p:nvSpPr>
        <p:spPr>
          <a:xfrm>
            <a:off x="3047524" y="6776561"/>
            <a:ext cx="4065865" cy="414338"/>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Regulatory Compliance:</a:t>
            </a:r>
            <a:r>
              <a:rPr lang="en-US" sz="1000" dirty="0">
                <a:solidFill>
                  <a:srgbClr val="2B3541"/>
                </a:solidFill>
                <a:latin typeface="Funnel Sans" pitchFamily="34" charset="0"/>
                <a:ea typeface="Funnel Sans" pitchFamily="34" charset="-122"/>
                <a:cs typeface="Funnel Sans" pitchFamily="34" charset="-120"/>
              </a:rPr>
              <a:t> Storing data needed for audits and legal requirements.</a:t>
            </a:r>
            <a:endParaRPr lang="en-US" sz="1000" dirty="0"/>
          </a:p>
        </p:txBody>
      </p:sp>
      <p:sp>
        <p:nvSpPr>
          <p:cNvPr id="24" name="Text 21"/>
          <p:cNvSpPr/>
          <p:nvPr/>
        </p:nvSpPr>
        <p:spPr>
          <a:xfrm>
            <a:off x="3047524" y="7236143"/>
            <a:ext cx="4065865" cy="207169"/>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Machine Learning:</a:t>
            </a:r>
            <a:r>
              <a:rPr lang="en-US" sz="1000" dirty="0">
                <a:solidFill>
                  <a:srgbClr val="2B3541"/>
                </a:solidFill>
                <a:latin typeface="Funnel Sans" pitchFamily="34" charset="0"/>
                <a:ea typeface="Funnel Sans" pitchFamily="34" charset="-122"/>
                <a:cs typeface="Funnel Sans" pitchFamily="34" charset="-120"/>
              </a:rPr>
              <a:t> Providing vast datasets to train our AI models.</a:t>
            </a:r>
            <a:endParaRPr lang="en-US" sz="1000" dirty="0"/>
          </a:p>
        </p:txBody>
      </p:sp>
      <p:sp>
        <p:nvSpPr>
          <p:cNvPr id="25" name="Shape 22"/>
          <p:cNvSpPr/>
          <p:nvPr/>
        </p:nvSpPr>
        <p:spPr>
          <a:xfrm>
            <a:off x="7379851" y="5005745"/>
            <a:ext cx="4340066" cy="2574608"/>
          </a:xfrm>
          <a:prstGeom prst="roundRect">
            <a:avLst>
              <a:gd name="adj" fmla="val 12071"/>
            </a:avLst>
          </a:prstGeom>
          <a:solidFill>
            <a:srgbClr val="FAF5EB"/>
          </a:solidFill>
          <a:ln w="7620">
            <a:solidFill>
              <a:srgbClr val="D5CDBE"/>
            </a:solidFill>
            <a:prstDash val="solid"/>
          </a:ln>
        </p:spPr>
      </p:sp>
      <p:sp>
        <p:nvSpPr>
          <p:cNvPr id="26" name="Text 23"/>
          <p:cNvSpPr/>
          <p:nvPr/>
        </p:nvSpPr>
        <p:spPr>
          <a:xfrm>
            <a:off x="7516892" y="5142786"/>
            <a:ext cx="4065984" cy="380524"/>
          </a:xfrm>
          <a:prstGeom prst="rect">
            <a:avLst/>
          </a:prstGeom>
          <a:noFill/>
          <a:ln/>
        </p:spPr>
        <p:txBody>
          <a:bodyPr wrap="square" lIns="0" tIns="0" rIns="0" bIns="0" rtlCol="0" anchor="t"/>
          <a:lstStyle/>
          <a:p>
            <a:pPr marL="0" indent="0" algn="l">
              <a:lnSpc>
                <a:spcPts val="1450"/>
              </a:lnSpc>
              <a:buNone/>
            </a:pPr>
            <a:r>
              <a:rPr lang="en-US" sz="1150" dirty="0">
                <a:solidFill>
                  <a:srgbClr val="2B3541"/>
                </a:solidFill>
                <a:latin typeface="Funnel Display" pitchFamily="34" charset="0"/>
                <a:ea typeface="Funnel Display" pitchFamily="34" charset="-122"/>
                <a:cs typeface="Funnel Display" pitchFamily="34" charset="-120"/>
              </a:rPr>
              <a:t>Redis/In-Memory Caches: The Lightning-Fast Scratchpad</a:t>
            </a:r>
            <a:endParaRPr lang="en-US" sz="1150" dirty="0"/>
          </a:p>
        </p:txBody>
      </p:sp>
      <p:sp>
        <p:nvSpPr>
          <p:cNvPr id="27" name="Text 24"/>
          <p:cNvSpPr/>
          <p:nvPr/>
        </p:nvSpPr>
        <p:spPr>
          <a:xfrm>
            <a:off x="7516892" y="5600938"/>
            <a:ext cx="4065984" cy="828675"/>
          </a:xfrm>
          <a:prstGeom prst="rect">
            <a:avLst/>
          </a:prstGeom>
          <a:noFill/>
          <a:ln/>
        </p:spPr>
        <p:txBody>
          <a:bodyPr wrap="square" lIns="0" tIns="0" rIns="0" bIns="0" rtlCol="0" anchor="t"/>
          <a:lstStyle/>
          <a:p>
            <a:pPr marL="0" indent="0" algn="l">
              <a:lnSpc>
                <a:spcPts val="1600"/>
              </a:lnSpc>
              <a:buNone/>
            </a:pPr>
            <a:r>
              <a:rPr lang="en-US" sz="1000" dirty="0">
                <a:solidFill>
                  <a:srgbClr val="2B3541"/>
                </a:solidFill>
                <a:latin typeface="Funnel Sans" pitchFamily="34" charset="0"/>
                <a:ea typeface="Funnel Sans" pitchFamily="34" charset="-122"/>
                <a:cs typeface="Funnel Sans" pitchFamily="34" charset="-120"/>
              </a:rPr>
              <a:t>This is our ultra-speedy, temporary storage for information needed right now. Redis and other in-memory caches keep frequently accessed data instantly available, like a chef's mise en place, reducing strain on primary systems. This is crucial for:</a:t>
            </a:r>
            <a:endParaRPr lang="en-US" sz="1000" dirty="0"/>
          </a:p>
        </p:txBody>
      </p:sp>
      <p:sp>
        <p:nvSpPr>
          <p:cNvPr id="28" name="Text 25"/>
          <p:cNvSpPr/>
          <p:nvPr/>
        </p:nvSpPr>
        <p:spPr>
          <a:xfrm>
            <a:off x="7516892" y="6507242"/>
            <a:ext cx="4065984" cy="207169"/>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Dynamic Pricing:</a:t>
            </a:r>
            <a:r>
              <a:rPr lang="en-US" sz="1000" dirty="0">
                <a:solidFill>
                  <a:srgbClr val="2B3541"/>
                </a:solidFill>
                <a:latin typeface="Funnel Sans" pitchFamily="34" charset="0"/>
                <a:ea typeface="Funnel Sans" pitchFamily="34" charset="-122"/>
                <a:cs typeface="Funnel Sans" pitchFamily="34" charset="-120"/>
              </a:rPr>
              <a:t> Instantly calculating surge and fare estimates.</a:t>
            </a:r>
            <a:endParaRPr lang="en-US" sz="1000" dirty="0"/>
          </a:p>
        </p:txBody>
      </p:sp>
      <p:sp>
        <p:nvSpPr>
          <p:cNvPr id="29" name="Text 26"/>
          <p:cNvSpPr/>
          <p:nvPr/>
        </p:nvSpPr>
        <p:spPr>
          <a:xfrm>
            <a:off x="7516892" y="6759654"/>
            <a:ext cx="4065984" cy="207169"/>
          </a:xfrm>
          <a:prstGeom prst="rect">
            <a:avLst/>
          </a:prstGeom>
          <a:noFill/>
          <a:ln/>
        </p:spPr>
        <p:txBody>
          <a:bodyPr wrap="non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Driver Availability:</a:t>
            </a:r>
            <a:r>
              <a:rPr lang="en-US" sz="1000" dirty="0">
                <a:solidFill>
                  <a:srgbClr val="2B3541"/>
                </a:solidFill>
                <a:latin typeface="Funnel Sans" pitchFamily="34" charset="0"/>
                <a:ea typeface="Funnel Sans" pitchFamily="34" charset="-122"/>
                <a:cs typeface="Funnel Sans" pitchFamily="34" charset="-120"/>
              </a:rPr>
              <a:t> Tracking who's online and ready for a ride.</a:t>
            </a:r>
            <a:endParaRPr lang="en-US" sz="1000" dirty="0"/>
          </a:p>
        </p:txBody>
      </p:sp>
      <p:sp>
        <p:nvSpPr>
          <p:cNvPr id="30" name="Text 27"/>
          <p:cNvSpPr/>
          <p:nvPr/>
        </p:nvSpPr>
        <p:spPr>
          <a:xfrm>
            <a:off x="7516892" y="7012067"/>
            <a:ext cx="4065984" cy="414338"/>
          </a:xfrm>
          <a:prstGeom prst="rect">
            <a:avLst/>
          </a:prstGeom>
          <a:noFill/>
          <a:ln/>
        </p:spPr>
        <p:txBody>
          <a:bodyPr wrap="square" lIns="0" tIns="0" rIns="0" bIns="0" rtlCol="0" anchor="t"/>
          <a:lstStyle/>
          <a:p>
            <a:pPr marL="342900" indent="-342900" algn="l">
              <a:lnSpc>
                <a:spcPts val="1600"/>
              </a:lnSpc>
              <a:buSzPct val="100000"/>
              <a:buChar char="•"/>
            </a:pPr>
            <a:r>
              <a:rPr lang="en-US" sz="1000" b="1" dirty="0">
                <a:solidFill>
                  <a:srgbClr val="2B3541"/>
                </a:solidFill>
                <a:latin typeface="Funnel Sans" pitchFamily="34" charset="0"/>
                <a:ea typeface="Funnel Sans" pitchFamily="34" charset="-122"/>
                <a:cs typeface="Funnel Sans" pitchFamily="34" charset="-120"/>
              </a:rPr>
              <a:t>User Sessions:</a:t>
            </a:r>
            <a:r>
              <a:rPr lang="en-US" sz="1000" dirty="0">
                <a:solidFill>
                  <a:srgbClr val="2B3541"/>
                </a:solidFill>
                <a:latin typeface="Funnel Sans" pitchFamily="34" charset="0"/>
                <a:ea typeface="Funnel Sans" pitchFamily="34" charset="-122"/>
                <a:cs typeface="Funnel Sans" pitchFamily="34" charset="-120"/>
              </a:rPr>
              <a:t> Managing active user interactions for a seamless app experience.</a:t>
            </a:r>
            <a:endParaRPr lang="en-US" sz="1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752612" y="287893"/>
            <a:ext cx="7125057" cy="616029"/>
          </a:xfrm>
          <a:prstGeom prst="rect">
            <a:avLst/>
          </a:prstGeom>
          <a:noFill/>
          <a:ln/>
        </p:spPr>
        <p:txBody>
          <a:bodyPr wrap="square" lIns="0" tIns="0" rIns="0" bIns="0" rtlCol="0" anchor="t"/>
          <a:lstStyle/>
          <a:p>
            <a:pPr marL="0" indent="0" algn="l">
              <a:lnSpc>
                <a:spcPts val="2400"/>
              </a:lnSpc>
              <a:buNone/>
            </a:pPr>
            <a:r>
              <a:rPr lang="en-US" sz="1900" dirty="0">
                <a:solidFill>
                  <a:srgbClr val="051D3A"/>
                </a:solidFill>
                <a:latin typeface="Funnel Display" pitchFamily="34" charset="0"/>
                <a:ea typeface="Funnel Display" pitchFamily="34" charset="-122"/>
                <a:cs typeface="Funnel Display" pitchFamily="34" charset="-120"/>
              </a:rPr>
              <a:t>How Multi-Database Strategy Integrates with Real-Time Architecture</a:t>
            </a:r>
            <a:endParaRPr lang="en-US" sz="1900" dirty="0"/>
          </a:p>
        </p:txBody>
      </p:sp>
      <p:sp>
        <p:nvSpPr>
          <p:cNvPr id="3" name="Text 1"/>
          <p:cNvSpPr/>
          <p:nvPr/>
        </p:nvSpPr>
        <p:spPr>
          <a:xfrm>
            <a:off x="3752612" y="1113353"/>
            <a:ext cx="7125057"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Uber's data infrastructure is a sophisticated ecosystem where real-time stream processing acts as the central nervous system, intelligently routing and transforming data across a specialized array of databases. Each database is chosen for its unique strengths, ensuring optimal performance, integrity, and scalability across the platform.</a:t>
            </a:r>
            <a:endParaRPr lang="en-US" sz="800" dirty="0"/>
          </a:p>
        </p:txBody>
      </p:sp>
      <p:pic>
        <p:nvPicPr>
          <p:cNvPr id="4" name="Image 0" descr="preencoded.png"/>
          <p:cNvPicPr>
            <a:picLocks noChangeAspect="1"/>
          </p:cNvPicPr>
          <p:nvPr/>
        </p:nvPicPr>
        <p:blipFill>
          <a:blip r:embed="rId3"/>
          <a:stretch>
            <a:fillRect/>
          </a:stretch>
        </p:blipFill>
        <p:spPr>
          <a:xfrm>
            <a:off x="3752612" y="1734026"/>
            <a:ext cx="7125057" cy="2953941"/>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27982" y="3718633"/>
            <a:ext cx="354597" cy="354597"/>
          </a:xfrm>
          <a:prstGeom prst="rect">
            <a:avLst/>
          </a:prstGeom>
        </p:spPr>
      </p:pic>
      <p:sp>
        <p:nvSpPr>
          <p:cNvPr id="6" name="Text 2"/>
          <p:cNvSpPr/>
          <p:nvPr/>
        </p:nvSpPr>
        <p:spPr>
          <a:xfrm>
            <a:off x="3973282" y="3802074"/>
            <a:ext cx="1697967" cy="187604"/>
          </a:xfrm>
          <a:prstGeom prst="rect">
            <a:avLst/>
          </a:prstGeom>
          <a:noFill/>
          <a:ln/>
        </p:spPr>
        <p:txBody>
          <a:bodyPr wrap="none" lIns="0" tIns="0" rIns="0" bIns="0" rtlCol="0" anchor="t"/>
          <a:lstStyle/>
          <a:p>
            <a:pPr marL="0" indent="0" algn="ct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Applications &amp; Analytics</a:t>
            </a:r>
            <a:endParaRPr lang="en-US" sz="1250" dirty="0"/>
          </a:p>
        </p:txBody>
      </p:sp>
      <p:sp>
        <p:nvSpPr>
          <p:cNvPr id="7" name="Text 3"/>
          <p:cNvSpPr/>
          <p:nvPr/>
        </p:nvSpPr>
        <p:spPr>
          <a:xfrm>
            <a:off x="8993271" y="3802074"/>
            <a:ext cx="1501720" cy="187604"/>
          </a:xfrm>
          <a:prstGeom prst="rect">
            <a:avLst/>
          </a:prstGeom>
          <a:noFill/>
          <a:ln/>
        </p:spPr>
        <p:txBody>
          <a:bodyPr wrap="none" lIns="0" tIns="0" rIns="0" bIns="0" rtlCol="0" anchor="t"/>
          <a:lstStyle/>
          <a:p>
            <a:pPr marL="0" indent="0" algn="ct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Multi Databases</a:t>
            </a:r>
            <a:endParaRPr lang="en-US" sz="1250" dirty="0"/>
          </a:p>
        </p:txBody>
      </p:sp>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04484" y="3718633"/>
            <a:ext cx="354598" cy="354597"/>
          </a:xfrm>
          <a:prstGeom prst="rect">
            <a:avLst/>
          </a:prstGeom>
        </p:spPr>
      </p:pic>
      <p:sp>
        <p:nvSpPr>
          <p:cNvPr id="9" name="Text 4"/>
          <p:cNvSpPr/>
          <p:nvPr/>
        </p:nvSpPr>
        <p:spPr>
          <a:xfrm>
            <a:off x="9057098" y="2440420"/>
            <a:ext cx="1501719" cy="187604"/>
          </a:xfrm>
          <a:prstGeom prst="rect">
            <a:avLst/>
          </a:prstGeom>
          <a:noFill/>
          <a:ln/>
        </p:spPr>
        <p:txBody>
          <a:bodyPr wrap="none" lIns="0" tIns="0" rIns="0" bIns="0" rtlCol="0" anchor="t"/>
          <a:lstStyle/>
          <a:p>
            <a:pPr marL="0" indent="0" algn="ct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Stream Processing</a:t>
            </a:r>
            <a:endParaRPr lang="en-US" sz="12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11575" y="2349887"/>
            <a:ext cx="354598" cy="354597"/>
          </a:xfrm>
          <a:prstGeom prst="rect">
            <a:avLst/>
          </a:prstGeom>
        </p:spPr>
      </p:pic>
      <p:sp>
        <p:nvSpPr>
          <p:cNvPr id="11" name="Text 5"/>
          <p:cNvSpPr/>
          <p:nvPr/>
        </p:nvSpPr>
        <p:spPr>
          <a:xfrm>
            <a:off x="4071461" y="2447512"/>
            <a:ext cx="1501719" cy="187604"/>
          </a:xfrm>
          <a:prstGeom prst="rect">
            <a:avLst/>
          </a:prstGeom>
          <a:noFill/>
          <a:ln/>
        </p:spPr>
        <p:txBody>
          <a:bodyPr wrap="none" lIns="0" tIns="0" rIns="0" bIns="0" rtlCol="0" anchor="t"/>
          <a:lstStyle/>
          <a:p>
            <a:pPr marL="0" indent="0" algn="ct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Data Sources</a:t>
            </a:r>
            <a:endParaRPr lang="en-US" sz="1250" dirty="0"/>
          </a:p>
        </p:txBody>
      </p:sp>
      <p:pic>
        <p:nvPicPr>
          <p:cNvPr id="12"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28646" y="2364071"/>
            <a:ext cx="354597" cy="354597"/>
          </a:xfrm>
          <a:prstGeom prst="rect">
            <a:avLst/>
          </a:prstGeom>
        </p:spPr>
      </p:pic>
      <p:sp>
        <p:nvSpPr>
          <p:cNvPr id="13" name="Text 6"/>
          <p:cNvSpPr/>
          <p:nvPr/>
        </p:nvSpPr>
        <p:spPr>
          <a:xfrm>
            <a:off x="3752612" y="4845010"/>
            <a:ext cx="3405068"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Specialized Database Roles in Action</a:t>
            </a:r>
            <a:endParaRPr lang="en-US" sz="1550" dirty="0"/>
          </a:p>
        </p:txBody>
      </p:sp>
      <p:sp>
        <p:nvSpPr>
          <p:cNvPr id="14" name="Shape 7"/>
          <p:cNvSpPr/>
          <p:nvPr/>
        </p:nvSpPr>
        <p:spPr>
          <a:xfrm>
            <a:off x="3752612" y="5248513"/>
            <a:ext cx="3510201" cy="2452092"/>
          </a:xfrm>
          <a:prstGeom prst="roundRect">
            <a:avLst>
              <a:gd name="adj" fmla="val 1794"/>
            </a:avLst>
          </a:prstGeom>
          <a:solidFill>
            <a:srgbClr val="FAF5EB"/>
          </a:solidFill>
          <a:ln w="7620">
            <a:solidFill>
              <a:srgbClr val="D5CDBE"/>
            </a:solidFill>
            <a:prstDash val="solid"/>
          </a:ln>
        </p:spPr>
      </p:sp>
      <p:sp>
        <p:nvSpPr>
          <p:cNvPr id="15" name="Shape 8"/>
          <p:cNvSpPr/>
          <p:nvPr/>
        </p:nvSpPr>
        <p:spPr>
          <a:xfrm>
            <a:off x="3864888" y="5360789"/>
            <a:ext cx="314087" cy="314087"/>
          </a:xfrm>
          <a:prstGeom prst="roundRect">
            <a:avLst>
              <a:gd name="adj" fmla="val 29110041"/>
            </a:avLst>
          </a:prstGeom>
          <a:solidFill>
            <a:srgbClr val="3371A5"/>
          </a:solidFill>
          <a:ln/>
        </p:spPr>
      </p:sp>
      <p:pic>
        <p:nvPicPr>
          <p:cNvPr id="16"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51208" y="5447109"/>
            <a:ext cx="141327" cy="141327"/>
          </a:xfrm>
          <a:prstGeom prst="rect">
            <a:avLst/>
          </a:prstGeom>
        </p:spPr>
      </p:pic>
      <p:sp>
        <p:nvSpPr>
          <p:cNvPr id="17" name="Text 9"/>
          <p:cNvSpPr/>
          <p:nvPr/>
        </p:nvSpPr>
        <p:spPr>
          <a:xfrm>
            <a:off x="3864888" y="5779532"/>
            <a:ext cx="2288500"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Redis: Hot Storage (Millisecond Access)</a:t>
            </a:r>
            <a:endParaRPr lang="en-US" sz="950" dirty="0"/>
          </a:p>
        </p:txBody>
      </p:sp>
      <p:sp>
        <p:nvSpPr>
          <p:cNvPr id="18" name="Text 10"/>
          <p:cNvSpPr/>
          <p:nvPr/>
        </p:nvSpPr>
        <p:spPr>
          <a:xfrm>
            <a:off x="3864888" y="5996226"/>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What:</a:t>
            </a:r>
            <a:r>
              <a:rPr lang="en-US" sz="800" dirty="0">
                <a:solidFill>
                  <a:srgbClr val="2B3541"/>
                </a:solidFill>
                <a:latin typeface="Funnel Sans" pitchFamily="34" charset="0"/>
                <a:ea typeface="Funnel Sans" pitchFamily="34" charset="-122"/>
                <a:cs typeface="Funnel Sans" pitchFamily="34" charset="-120"/>
              </a:rPr>
              <a:t> Current driver locations, active rider requests, surge pricing, user sessions.</a:t>
            </a:r>
            <a:endParaRPr lang="en-US" sz="800" dirty="0"/>
          </a:p>
        </p:txBody>
      </p:sp>
      <p:sp>
        <p:nvSpPr>
          <p:cNvPr id="19" name="Text 11"/>
          <p:cNvSpPr/>
          <p:nvPr/>
        </p:nvSpPr>
        <p:spPr>
          <a:xfrm>
            <a:off x="3864888" y="6394252"/>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Why:</a:t>
            </a:r>
            <a:r>
              <a:rPr lang="en-US" sz="800" dirty="0">
                <a:solidFill>
                  <a:srgbClr val="2B3541"/>
                </a:solidFill>
                <a:latin typeface="Funnel Sans" pitchFamily="34" charset="0"/>
                <a:ea typeface="Funnel Sans" pitchFamily="34" charset="-122"/>
                <a:cs typeface="Funnel Sans" pitchFamily="34" charset="-120"/>
              </a:rPr>
              <a:t> Requires instant access and &lt;1ms latency for real-time interactions.</a:t>
            </a:r>
            <a:endParaRPr lang="en-US" sz="800" dirty="0"/>
          </a:p>
        </p:txBody>
      </p:sp>
      <p:sp>
        <p:nvSpPr>
          <p:cNvPr id="20" name="Text 12"/>
          <p:cNvSpPr/>
          <p:nvPr/>
        </p:nvSpPr>
        <p:spPr>
          <a:xfrm>
            <a:off x="3864888" y="6792278"/>
            <a:ext cx="3285649"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How:</a:t>
            </a:r>
            <a:r>
              <a:rPr lang="en-US" sz="800" dirty="0">
                <a:solidFill>
                  <a:srgbClr val="2B3541"/>
                </a:solidFill>
                <a:latin typeface="Funnel Sans" pitchFamily="34" charset="0"/>
                <a:ea typeface="Funnel Sans" pitchFamily="34" charset="-122"/>
                <a:cs typeface="Funnel Sans" pitchFamily="34" charset="-120"/>
              </a:rPr>
              <a:t> In-memory storage for extremely fast reads/writes.</a:t>
            </a:r>
            <a:endParaRPr lang="en-US" sz="800" dirty="0"/>
          </a:p>
        </p:txBody>
      </p:sp>
      <p:sp>
        <p:nvSpPr>
          <p:cNvPr id="21" name="Text 13"/>
          <p:cNvSpPr/>
          <p:nvPr/>
        </p:nvSpPr>
        <p:spPr>
          <a:xfrm>
            <a:off x="3864888" y="7022663"/>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Example:</a:t>
            </a:r>
            <a:r>
              <a:rPr lang="en-US" sz="800" dirty="0">
                <a:solidFill>
                  <a:srgbClr val="2B3541"/>
                </a:solidFill>
                <a:latin typeface="Funnel Sans" pitchFamily="34" charset="0"/>
                <a:ea typeface="Funnel Sans" pitchFamily="34" charset="-122"/>
                <a:cs typeface="Funnel Sans" pitchFamily="34" charset="-120"/>
              </a:rPr>
              <a:t> When a rider opens the app, their nearby drivers' locations are instantly retrieved.</a:t>
            </a:r>
            <a:endParaRPr lang="en-US" sz="800" dirty="0"/>
          </a:p>
        </p:txBody>
      </p:sp>
      <p:sp>
        <p:nvSpPr>
          <p:cNvPr id="22" name="Text 14"/>
          <p:cNvSpPr/>
          <p:nvPr/>
        </p:nvSpPr>
        <p:spPr>
          <a:xfrm>
            <a:off x="3864888" y="7420689"/>
            <a:ext cx="3285649"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Lifespan:</a:t>
            </a:r>
            <a:r>
              <a:rPr lang="en-US" sz="800" dirty="0">
                <a:solidFill>
                  <a:srgbClr val="2B3541"/>
                </a:solidFill>
                <a:latin typeface="Funnel Sans" pitchFamily="34" charset="0"/>
                <a:ea typeface="Funnel Sans" pitchFamily="34" charset="-122"/>
                <a:cs typeface="Funnel Sans" pitchFamily="34" charset="-120"/>
              </a:rPr>
              <a:t> Hours to days (temporary, frequently accessed data).</a:t>
            </a:r>
            <a:endParaRPr lang="en-US" sz="800" dirty="0"/>
          </a:p>
        </p:txBody>
      </p:sp>
      <p:sp>
        <p:nvSpPr>
          <p:cNvPr id="23" name="Shape 15"/>
          <p:cNvSpPr/>
          <p:nvPr/>
        </p:nvSpPr>
        <p:spPr>
          <a:xfrm>
            <a:off x="7367468" y="5248513"/>
            <a:ext cx="3510201" cy="2452092"/>
          </a:xfrm>
          <a:prstGeom prst="roundRect">
            <a:avLst>
              <a:gd name="adj" fmla="val 1794"/>
            </a:avLst>
          </a:prstGeom>
          <a:solidFill>
            <a:srgbClr val="FAF5EB"/>
          </a:solidFill>
          <a:ln w="7620">
            <a:solidFill>
              <a:srgbClr val="D5CDBE"/>
            </a:solidFill>
            <a:prstDash val="solid"/>
          </a:ln>
        </p:spPr>
      </p:sp>
      <p:sp>
        <p:nvSpPr>
          <p:cNvPr id="24" name="Shape 16"/>
          <p:cNvSpPr/>
          <p:nvPr/>
        </p:nvSpPr>
        <p:spPr>
          <a:xfrm>
            <a:off x="7479744" y="5360789"/>
            <a:ext cx="314087" cy="314087"/>
          </a:xfrm>
          <a:prstGeom prst="roundRect">
            <a:avLst>
              <a:gd name="adj" fmla="val 29110041"/>
            </a:avLst>
          </a:prstGeom>
          <a:solidFill>
            <a:srgbClr val="3371A5"/>
          </a:solidFill>
          <a:ln/>
        </p:spPr>
      </p:sp>
      <p:pic>
        <p:nvPicPr>
          <p:cNvPr id="25" name="Image 6"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66065" y="5447109"/>
            <a:ext cx="141327" cy="141327"/>
          </a:xfrm>
          <a:prstGeom prst="rect">
            <a:avLst/>
          </a:prstGeom>
        </p:spPr>
      </p:pic>
      <p:sp>
        <p:nvSpPr>
          <p:cNvPr id="26" name="Text 17"/>
          <p:cNvSpPr/>
          <p:nvPr/>
        </p:nvSpPr>
        <p:spPr>
          <a:xfrm>
            <a:off x="7479744" y="5779532"/>
            <a:ext cx="3035737"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PostgreSQL: Transactional (Accuracy &amp; Consistency)</a:t>
            </a:r>
            <a:endParaRPr lang="en-US" sz="950" dirty="0"/>
          </a:p>
        </p:txBody>
      </p:sp>
      <p:sp>
        <p:nvSpPr>
          <p:cNvPr id="27" name="Text 18"/>
          <p:cNvSpPr/>
          <p:nvPr/>
        </p:nvSpPr>
        <p:spPr>
          <a:xfrm>
            <a:off x="7479744" y="5996226"/>
            <a:ext cx="3285649"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What:</a:t>
            </a:r>
            <a:r>
              <a:rPr lang="en-US" sz="800" dirty="0">
                <a:solidFill>
                  <a:srgbClr val="2B3541"/>
                </a:solidFill>
                <a:latin typeface="Funnel Sans" pitchFamily="34" charset="0"/>
                <a:ea typeface="Funnel Sans" pitchFamily="34" charset="-122"/>
                <a:cs typeface="Funnel Sans" pitchFamily="34" charset="-120"/>
              </a:rPr>
              <a:t> User accounts, payment records, trip bookings, driver profiles.</a:t>
            </a:r>
            <a:endParaRPr lang="en-US" sz="800" dirty="0"/>
          </a:p>
        </p:txBody>
      </p:sp>
      <p:sp>
        <p:nvSpPr>
          <p:cNvPr id="28" name="Text 19"/>
          <p:cNvSpPr/>
          <p:nvPr/>
        </p:nvSpPr>
        <p:spPr>
          <a:xfrm>
            <a:off x="7479744" y="6226612"/>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Why:</a:t>
            </a:r>
            <a:r>
              <a:rPr lang="en-US" sz="800" dirty="0">
                <a:solidFill>
                  <a:srgbClr val="2B3541"/>
                </a:solidFill>
                <a:latin typeface="Funnel Sans" pitchFamily="34" charset="0"/>
                <a:ea typeface="Funnel Sans" pitchFamily="34" charset="-122"/>
                <a:cs typeface="Funnel Sans" pitchFamily="34" charset="-120"/>
              </a:rPr>
              <a:t> Demands ACID compliance (Atomicity, Consistency, Isolation, Durability) for financial and critical data.</a:t>
            </a:r>
            <a:endParaRPr lang="en-US" sz="800" dirty="0"/>
          </a:p>
        </p:txBody>
      </p:sp>
      <p:sp>
        <p:nvSpPr>
          <p:cNvPr id="29" name="Text 20"/>
          <p:cNvSpPr/>
          <p:nvPr/>
        </p:nvSpPr>
        <p:spPr>
          <a:xfrm>
            <a:off x="7479744" y="6624638"/>
            <a:ext cx="3285649"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How:</a:t>
            </a:r>
            <a:r>
              <a:rPr lang="en-US" sz="800" dirty="0">
                <a:solidFill>
                  <a:srgbClr val="2B3541"/>
                </a:solidFill>
                <a:latin typeface="Funnel Sans" pitchFamily="34" charset="0"/>
                <a:ea typeface="Funnel Sans" pitchFamily="34" charset="-122"/>
                <a:cs typeface="Funnel Sans" pitchFamily="34" charset="-120"/>
              </a:rPr>
              <a:t> Relational database with strong consistency guarantees.</a:t>
            </a:r>
            <a:endParaRPr lang="en-US" sz="800" dirty="0"/>
          </a:p>
        </p:txBody>
      </p:sp>
      <p:sp>
        <p:nvSpPr>
          <p:cNvPr id="30" name="Text 21"/>
          <p:cNvSpPr/>
          <p:nvPr/>
        </p:nvSpPr>
        <p:spPr>
          <a:xfrm>
            <a:off x="7479744" y="6855023"/>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Example:</a:t>
            </a:r>
            <a:r>
              <a:rPr lang="en-US" sz="800" dirty="0">
                <a:solidFill>
                  <a:srgbClr val="2B3541"/>
                </a:solidFill>
                <a:latin typeface="Funnel Sans" pitchFamily="34" charset="0"/>
                <a:ea typeface="Funnel Sans" pitchFamily="34" charset="-122"/>
                <a:cs typeface="Funnel Sans" pitchFamily="34" charset="-120"/>
              </a:rPr>
              <a:t> Every payment transaction is recorded here to prevent monetary discrepancies.</a:t>
            </a:r>
            <a:endParaRPr lang="en-US" sz="800" dirty="0"/>
          </a:p>
        </p:txBody>
      </p:sp>
      <p:sp>
        <p:nvSpPr>
          <p:cNvPr id="31" name="Text 22"/>
          <p:cNvSpPr/>
          <p:nvPr/>
        </p:nvSpPr>
        <p:spPr>
          <a:xfrm>
            <a:off x="7479744" y="7253049"/>
            <a:ext cx="3285649"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Lifespan:</a:t>
            </a:r>
            <a:r>
              <a:rPr lang="en-US" sz="800" dirty="0">
                <a:solidFill>
                  <a:srgbClr val="2B3541"/>
                </a:solidFill>
                <a:latin typeface="Funnel Sans" pitchFamily="34" charset="0"/>
                <a:ea typeface="Funnel Sans" pitchFamily="34" charset="-122"/>
                <a:cs typeface="Funnel Sans" pitchFamily="34" charset="-120"/>
              </a:rPr>
              <a:t> Permanent (critical business data).</a:t>
            </a:r>
            <a:endParaRPr lang="en-US" sz="800" dirty="0"/>
          </a:p>
        </p:txBody>
      </p:sp>
      <p:sp>
        <p:nvSpPr>
          <p:cNvPr id="32" name="Shape 23"/>
          <p:cNvSpPr/>
          <p:nvPr/>
        </p:nvSpPr>
        <p:spPr>
          <a:xfrm>
            <a:off x="3752612" y="7805261"/>
            <a:ext cx="3510201" cy="2619732"/>
          </a:xfrm>
          <a:prstGeom prst="roundRect">
            <a:avLst>
              <a:gd name="adj" fmla="val 1679"/>
            </a:avLst>
          </a:prstGeom>
          <a:solidFill>
            <a:srgbClr val="FAF5EB"/>
          </a:solidFill>
          <a:ln w="7620">
            <a:solidFill>
              <a:srgbClr val="D5CDBE"/>
            </a:solidFill>
            <a:prstDash val="solid"/>
          </a:ln>
        </p:spPr>
      </p:sp>
      <p:sp>
        <p:nvSpPr>
          <p:cNvPr id="33" name="Shape 24"/>
          <p:cNvSpPr/>
          <p:nvPr/>
        </p:nvSpPr>
        <p:spPr>
          <a:xfrm>
            <a:off x="3864888" y="7917537"/>
            <a:ext cx="314087" cy="314087"/>
          </a:xfrm>
          <a:prstGeom prst="roundRect">
            <a:avLst>
              <a:gd name="adj" fmla="val 29110041"/>
            </a:avLst>
          </a:prstGeom>
          <a:solidFill>
            <a:srgbClr val="3371A5"/>
          </a:solidFill>
          <a:ln/>
        </p:spPr>
      </p:sp>
      <p:pic>
        <p:nvPicPr>
          <p:cNvPr id="34" name="Image 7"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951208" y="8003857"/>
            <a:ext cx="141327" cy="141327"/>
          </a:xfrm>
          <a:prstGeom prst="rect">
            <a:avLst/>
          </a:prstGeom>
        </p:spPr>
      </p:pic>
      <p:sp>
        <p:nvSpPr>
          <p:cNvPr id="35" name="Text 25"/>
          <p:cNvSpPr/>
          <p:nvPr/>
        </p:nvSpPr>
        <p:spPr>
          <a:xfrm>
            <a:off x="3864888" y="8336280"/>
            <a:ext cx="2627828"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Cassandra: Warm Storage (High Throughput)</a:t>
            </a:r>
            <a:endParaRPr lang="en-US" sz="950" dirty="0"/>
          </a:p>
        </p:txBody>
      </p:sp>
      <p:sp>
        <p:nvSpPr>
          <p:cNvPr id="36" name="Text 26"/>
          <p:cNvSpPr/>
          <p:nvPr/>
        </p:nvSpPr>
        <p:spPr>
          <a:xfrm>
            <a:off x="3864888" y="8552974"/>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What:</a:t>
            </a:r>
            <a:r>
              <a:rPr lang="en-US" sz="800" dirty="0">
                <a:solidFill>
                  <a:srgbClr val="2B3541"/>
                </a:solidFill>
                <a:latin typeface="Funnel Sans" pitchFamily="34" charset="0"/>
                <a:ea typeface="Funnel Sans" pitchFamily="34" charset="-122"/>
                <a:cs typeface="Funnel Sans" pitchFamily="34" charset="-120"/>
              </a:rPr>
              <a:t> GPS location history, trip events, sensor readings, user interactions.</a:t>
            </a:r>
            <a:endParaRPr lang="en-US" sz="800" dirty="0"/>
          </a:p>
        </p:txBody>
      </p:sp>
      <p:sp>
        <p:nvSpPr>
          <p:cNvPr id="37" name="Text 27"/>
          <p:cNvSpPr/>
          <p:nvPr/>
        </p:nvSpPr>
        <p:spPr>
          <a:xfrm>
            <a:off x="3864888" y="8951000"/>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Why:</a:t>
            </a:r>
            <a:r>
              <a:rPr lang="en-US" sz="800" dirty="0">
                <a:solidFill>
                  <a:srgbClr val="2B3541"/>
                </a:solidFill>
                <a:latin typeface="Funnel Sans" pitchFamily="34" charset="0"/>
                <a:ea typeface="Funnel Sans" pitchFamily="34" charset="-122"/>
                <a:cs typeface="Funnel Sans" pitchFamily="34" charset="-120"/>
              </a:rPr>
              <a:t> Built to handle millions of writes per second without performance degradation.</a:t>
            </a:r>
            <a:endParaRPr lang="en-US" sz="800" dirty="0"/>
          </a:p>
        </p:txBody>
      </p:sp>
      <p:sp>
        <p:nvSpPr>
          <p:cNvPr id="38" name="Text 28"/>
          <p:cNvSpPr/>
          <p:nvPr/>
        </p:nvSpPr>
        <p:spPr>
          <a:xfrm>
            <a:off x="3864888" y="9349026"/>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How:</a:t>
            </a:r>
            <a:r>
              <a:rPr lang="en-US" sz="800" dirty="0">
                <a:solidFill>
                  <a:srgbClr val="2B3541"/>
                </a:solidFill>
                <a:latin typeface="Funnel Sans" pitchFamily="34" charset="0"/>
                <a:ea typeface="Funnel Sans" pitchFamily="34" charset="-122"/>
                <a:cs typeface="Funnel Sans" pitchFamily="34" charset="-120"/>
              </a:rPr>
              <a:t> Distributed NoSQL database, horizontally scalable across many servers.</a:t>
            </a:r>
            <a:endParaRPr lang="en-US" sz="800" dirty="0"/>
          </a:p>
        </p:txBody>
      </p:sp>
      <p:sp>
        <p:nvSpPr>
          <p:cNvPr id="39" name="Text 29"/>
          <p:cNvSpPr/>
          <p:nvPr/>
        </p:nvSpPr>
        <p:spPr>
          <a:xfrm>
            <a:off x="3864888" y="9747052"/>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Example:</a:t>
            </a:r>
            <a:r>
              <a:rPr lang="en-US" sz="800" dirty="0">
                <a:solidFill>
                  <a:srgbClr val="2B3541"/>
                </a:solidFill>
                <a:latin typeface="Funnel Sans" pitchFamily="34" charset="0"/>
                <a:ea typeface="Funnel Sans" pitchFamily="34" charset="-122"/>
                <a:cs typeface="Funnel Sans" pitchFamily="34" charset="-120"/>
              </a:rPr>
              <a:t> Millions of GPS updates from active drivers are continuously written to Cassandra.</a:t>
            </a:r>
            <a:endParaRPr lang="en-US" sz="800" dirty="0"/>
          </a:p>
        </p:txBody>
      </p:sp>
      <p:sp>
        <p:nvSpPr>
          <p:cNvPr id="40" name="Text 30"/>
          <p:cNvSpPr/>
          <p:nvPr/>
        </p:nvSpPr>
        <p:spPr>
          <a:xfrm>
            <a:off x="3864888" y="10145078"/>
            <a:ext cx="3285649"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Lifespan:</a:t>
            </a:r>
            <a:r>
              <a:rPr lang="en-US" sz="800" dirty="0">
                <a:solidFill>
                  <a:srgbClr val="2B3541"/>
                </a:solidFill>
                <a:latin typeface="Funnel Sans" pitchFamily="34" charset="0"/>
                <a:ea typeface="Funnel Sans" pitchFamily="34" charset="-122"/>
                <a:cs typeface="Funnel Sans" pitchFamily="34" charset="-120"/>
              </a:rPr>
              <a:t> Days to weeks (recent data for quick access and analysis).</a:t>
            </a:r>
            <a:endParaRPr lang="en-US" sz="800" dirty="0"/>
          </a:p>
        </p:txBody>
      </p:sp>
      <p:sp>
        <p:nvSpPr>
          <p:cNvPr id="41" name="Shape 31"/>
          <p:cNvSpPr/>
          <p:nvPr/>
        </p:nvSpPr>
        <p:spPr>
          <a:xfrm>
            <a:off x="7367468" y="7805261"/>
            <a:ext cx="3510201" cy="2619732"/>
          </a:xfrm>
          <a:prstGeom prst="roundRect">
            <a:avLst>
              <a:gd name="adj" fmla="val 1679"/>
            </a:avLst>
          </a:prstGeom>
          <a:solidFill>
            <a:srgbClr val="FAF5EB"/>
          </a:solidFill>
          <a:ln w="7620">
            <a:solidFill>
              <a:srgbClr val="D5CDBE"/>
            </a:solidFill>
            <a:prstDash val="solid"/>
          </a:ln>
        </p:spPr>
      </p:sp>
      <p:sp>
        <p:nvSpPr>
          <p:cNvPr id="42" name="Shape 32"/>
          <p:cNvSpPr/>
          <p:nvPr/>
        </p:nvSpPr>
        <p:spPr>
          <a:xfrm>
            <a:off x="7479744" y="7917537"/>
            <a:ext cx="314087" cy="314087"/>
          </a:xfrm>
          <a:prstGeom prst="roundRect">
            <a:avLst>
              <a:gd name="adj" fmla="val 29110041"/>
            </a:avLst>
          </a:prstGeom>
          <a:solidFill>
            <a:srgbClr val="3371A5"/>
          </a:solidFill>
          <a:ln/>
        </p:spPr>
      </p:sp>
      <p:pic>
        <p:nvPicPr>
          <p:cNvPr id="43" name="Image 8"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66065" y="8003857"/>
            <a:ext cx="141327" cy="141327"/>
          </a:xfrm>
          <a:prstGeom prst="rect">
            <a:avLst/>
          </a:prstGeom>
        </p:spPr>
      </p:pic>
      <p:sp>
        <p:nvSpPr>
          <p:cNvPr id="44" name="Text 33"/>
          <p:cNvSpPr/>
          <p:nvPr/>
        </p:nvSpPr>
        <p:spPr>
          <a:xfrm>
            <a:off x="7479744" y="8336280"/>
            <a:ext cx="2738676"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Hadoop/Hive: Cold Storage (Historical Analysis)</a:t>
            </a:r>
            <a:endParaRPr lang="en-US" sz="950" dirty="0"/>
          </a:p>
        </p:txBody>
      </p:sp>
      <p:sp>
        <p:nvSpPr>
          <p:cNvPr id="45" name="Text 34"/>
          <p:cNvSpPr/>
          <p:nvPr/>
        </p:nvSpPr>
        <p:spPr>
          <a:xfrm>
            <a:off x="7479744" y="8552974"/>
            <a:ext cx="3285649"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What:</a:t>
            </a:r>
            <a:r>
              <a:rPr lang="en-US" sz="800" dirty="0">
                <a:solidFill>
                  <a:srgbClr val="2B3541"/>
                </a:solidFill>
                <a:latin typeface="Funnel Sans" pitchFamily="34" charset="0"/>
                <a:ea typeface="Funnel Sans" pitchFamily="34" charset="-122"/>
                <a:cs typeface="Funnel Sans" pitchFamily="34" charset="-120"/>
              </a:rPr>
              <a:t> Complete trip history, aggregated statistics, ML training data.</a:t>
            </a:r>
            <a:endParaRPr lang="en-US" sz="800" dirty="0"/>
          </a:p>
        </p:txBody>
      </p:sp>
      <p:sp>
        <p:nvSpPr>
          <p:cNvPr id="46" name="Text 35"/>
          <p:cNvSpPr/>
          <p:nvPr/>
        </p:nvSpPr>
        <p:spPr>
          <a:xfrm>
            <a:off x="7479744" y="8783360"/>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Why:</a:t>
            </a:r>
            <a:r>
              <a:rPr lang="en-US" sz="800" dirty="0">
                <a:solidFill>
                  <a:srgbClr val="2B3541"/>
                </a:solidFill>
                <a:latin typeface="Funnel Sans" pitchFamily="34" charset="0"/>
                <a:ea typeface="Funnel Sans" pitchFamily="34" charset="-122"/>
                <a:cs typeface="Funnel Sans" pitchFamily="34" charset="-120"/>
              </a:rPr>
              <a:t> Provides cost-effective storage for petabytes of historical data for long-term analysis.</a:t>
            </a:r>
            <a:endParaRPr lang="en-US" sz="800" dirty="0"/>
          </a:p>
        </p:txBody>
      </p:sp>
      <p:sp>
        <p:nvSpPr>
          <p:cNvPr id="47" name="Text 36"/>
          <p:cNvSpPr/>
          <p:nvPr/>
        </p:nvSpPr>
        <p:spPr>
          <a:xfrm>
            <a:off x="7479744" y="9181386"/>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How:</a:t>
            </a:r>
            <a:r>
              <a:rPr lang="en-US" sz="800" dirty="0">
                <a:solidFill>
                  <a:srgbClr val="2B3541"/>
                </a:solidFill>
                <a:latin typeface="Funnel Sans" pitchFamily="34" charset="0"/>
                <a:ea typeface="Funnel Sans" pitchFamily="34" charset="-122"/>
                <a:cs typeface="Funnel Sans" pitchFamily="34" charset="-120"/>
              </a:rPr>
              <a:t> Distributed file system optimized for batch processing of large datasets.</a:t>
            </a:r>
            <a:endParaRPr lang="en-US" sz="800" dirty="0"/>
          </a:p>
        </p:txBody>
      </p:sp>
      <p:sp>
        <p:nvSpPr>
          <p:cNvPr id="48" name="Text 37"/>
          <p:cNvSpPr/>
          <p:nvPr/>
        </p:nvSpPr>
        <p:spPr>
          <a:xfrm>
            <a:off x="7479744" y="9579412"/>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Example:</a:t>
            </a:r>
            <a:r>
              <a:rPr lang="en-US" sz="800" dirty="0">
                <a:solidFill>
                  <a:srgbClr val="2B3541"/>
                </a:solidFill>
                <a:latin typeface="Funnel Sans" pitchFamily="34" charset="0"/>
                <a:ea typeface="Funnel Sans" pitchFamily="34" charset="-122"/>
                <a:cs typeface="Funnel Sans" pitchFamily="34" charset="-120"/>
              </a:rPr>
              <a:t> Analyzing five years of trip data to identify long-term demand trends by city segment.</a:t>
            </a:r>
            <a:endParaRPr lang="en-US" sz="800" dirty="0"/>
          </a:p>
        </p:txBody>
      </p:sp>
      <p:sp>
        <p:nvSpPr>
          <p:cNvPr id="49" name="Text 38"/>
          <p:cNvSpPr/>
          <p:nvPr/>
        </p:nvSpPr>
        <p:spPr>
          <a:xfrm>
            <a:off x="7479744" y="9977438"/>
            <a:ext cx="3285649"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Lifespan:</a:t>
            </a:r>
            <a:r>
              <a:rPr lang="en-US" sz="800" dirty="0">
                <a:solidFill>
                  <a:srgbClr val="2B3541"/>
                </a:solidFill>
                <a:latin typeface="Funnel Sans" pitchFamily="34" charset="0"/>
                <a:ea typeface="Funnel Sans" pitchFamily="34" charset="-122"/>
                <a:cs typeface="Funnel Sans" pitchFamily="34" charset="-120"/>
              </a:rPr>
              <a:t> Months to years (permanent archive).</a:t>
            </a:r>
            <a:endParaRPr lang="en-US" sz="800" dirty="0"/>
          </a:p>
        </p:txBody>
      </p:sp>
      <p:sp>
        <p:nvSpPr>
          <p:cNvPr id="50" name="Text 39"/>
          <p:cNvSpPr/>
          <p:nvPr/>
        </p:nvSpPr>
        <p:spPr>
          <a:xfrm>
            <a:off x="3752612" y="10582037"/>
            <a:ext cx="4333161"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Data Flow Example: A Complete Rider Request</a:t>
            </a:r>
            <a:endParaRPr lang="en-US" sz="1550" dirty="0"/>
          </a:p>
        </p:txBody>
      </p:sp>
      <p:sp>
        <p:nvSpPr>
          <p:cNvPr id="51" name="Shape 40"/>
          <p:cNvSpPr/>
          <p:nvPr/>
        </p:nvSpPr>
        <p:spPr>
          <a:xfrm>
            <a:off x="3752612" y="10985540"/>
            <a:ext cx="418862" cy="628293"/>
          </a:xfrm>
          <a:prstGeom prst="roundRect">
            <a:avLst>
              <a:gd name="adj" fmla="val 360047"/>
            </a:avLst>
          </a:prstGeom>
          <a:solidFill>
            <a:srgbClr val="FAF5EB"/>
          </a:solidFill>
          <a:ln w="7620">
            <a:solidFill>
              <a:srgbClr val="D5CDBE"/>
            </a:solidFill>
            <a:prstDash val="solid"/>
          </a:ln>
        </p:spPr>
      </p:sp>
      <p:sp>
        <p:nvSpPr>
          <p:cNvPr id="52" name="Text 41"/>
          <p:cNvSpPr/>
          <p:nvPr/>
        </p:nvSpPr>
        <p:spPr>
          <a:xfrm>
            <a:off x="3883462" y="11201519"/>
            <a:ext cx="157043" cy="196334"/>
          </a:xfrm>
          <a:prstGeom prst="rect">
            <a:avLst/>
          </a:prstGeom>
          <a:noFill/>
          <a:ln/>
        </p:spPr>
        <p:txBody>
          <a:bodyPr wrap="none" lIns="0" tIns="0" rIns="0" bIns="0" rtlCol="0" anchor="t"/>
          <a:lstStyle/>
          <a:p>
            <a:pPr marL="0" indent="0" algn="l">
              <a:lnSpc>
                <a:spcPts val="1200"/>
              </a:lnSpc>
              <a:buNone/>
            </a:pPr>
            <a:r>
              <a:rPr lang="en-US" sz="1200" dirty="0">
                <a:solidFill>
                  <a:srgbClr val="2B3541"/>
                </a:solidFill>
                <a:latin typeface="Funnel Display" pitchFamily="34" charset="0"/>
                <a:ea typeface="Funnel Display" pitchFamily="34" charset="-122"/>
                <a:cs typeface="Funnel Display" pitchFamily="34" charset="-120"/>
              </a:rPr>
              <a:t>1</a:t>
            </a:r>
            <a:endParaRPr lang="en-US" sz="1200" dirty="0"/>
          </a:p>
        </p:txBody>
      </p:sp>
      <p:sp>
        <p:nvSpPr>
          <p:cNvPr id="53" name="Text 42"/>
          <p:cNvSpPr/>
          <p:nvPr/>
        </p:nvSpPr>
        <p:spPr>
          <a:xfrm>
            <a:off x="4276130" y="11090196"/>
            <a:ext cx="124598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Rider App Interaction</a:t>
            </a:r>
            <a:endParaRPr lang="en-US" sz="950" dirty="0"/>
          </a:p>
        </p:txBody>
      </p:sp>
      <p:sp>
        <p:nvSpPr>
          <p:cNvPr id="54" name="Text 43"/>
          <p:cNvSpPr/>
          <p:nvPr/>
        </p:nvSpPr>
        <p:spPr>
          <a:xfrm>
            <a:off x="4276130" y="11306889"/>
            <a:ext cx="6601539"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Rider opens app: Location data, destination input sent to </a:t>
            </a:r>
            <a:r>
              <a:rPr lang="en-US" sz="800" b="1" dirty="0">
                <a:solidFill>
                  <a:srgbClr val="2B3541"/>
                </a:solidFill>
                <a:latin typeface="Funnel Sans" pitchFamily="34" charset="0"/>
                <a:ea typeface="Funnel Sans" pitchFamily="34" charset="-122"/>
                <a:cs typeface="Funnel Sans" pitchFamily="34" charset="-120"/>
              </a:rPr>
              <a:t>Stream Processing</a:t>
            </a:r>
            <a:r>
              <a:rPr lang="en-US" sz="800" dirty="0">
                <a:solidFill>
                  <a:srgbClr val="2B3541"/>
                </a:solidFill>
                <a:latin typeface="Funnel Sans" pitchFamily="34" charset="0"/>
                <a:ea typeface="Funnel Sans" pitchFamily="34" charset="-122"/>
                <a:cs typeface="Funnel Sans" pitchFamily="34" charset="-120"/>
              </a:rPr>
              <a:t>.</a:t>
            </a:r>
            <a:endParaRPr lang="en-US" sz="800" dirty="0"/>
          </a:p>
        </p:txBody>
      </p:sp>
      <p:sp>
        <p:nvSpPr>
          <p:cNvPr id="55" name="Shape 44"/>
          <p:cNvSpPr/>
          <p:nvPr/>
        </p:nvSpPr>
        <p:spPr>
          <a:xfrm>
            <a:off x="3752612" y="11718488"/>
            <a:ext cx="418862" cy="628293"/>
          </a:xfrm>
          <a:prstGeom prst="roundRect">
            <a:avLst>
              <a:gd name="adj" fmla="val 360047"/>
            </a:avLst>
          </a:prstGeom>
          <a:solidFill>
            <a:srgbClr val="FAF5EB"/>
          </a:solidFill>
          <a:ln w="7620">
            <a:solidFill>
              <a:srgbClr val="D5CDBE"/>
            </a:solidFill>
            <a:prstDash val="solid"/>
          </a:ln>
        </p:spPr>
      </p:sp>
      <p:sp>
        <p:nvSpPr>
          <p:cNvPr id="56" name="Text 45"/>
          <p:cNvSpPr/>
          <p:nvPr/>
        </p:nvSpPr>
        <p:spPr>
          <a:xfrm>
            <a:off x="3883462" y="11934468"/>
            <a:ext cx="157043" cy="196334"/>
          </a:xfrm>
          <a:prstGeom prst="rect">
            <a:avLst/>
          </a:prstGeom>
          <a:noFill/>
          <a:ln/>
        </p:spPr>
        <p:txBody>
          <a:bodyPr wrap="none" lIns="0" tIns="0" rIns="0" bIns="0" rtlCol="0" anchor="t"/>
          <a:lstStyle/>
          <a:p>
            <a:pPr marL="0" indent="0" algn="l">
              <a:lnSpc>
                <a:spcPts val="1200"/>
              </a:lnSpc>
              <a:buNone/>
            </a:pPr>
            <a:r>
              <a:rPr lang="en-US" sz="1200" dirty="0">
                <a:solidFill>
                  <a:srgbClr val="2B3541"/>
                </a:solidFill>
                <a:latin typeface="Funnel Display" pitchFamily="34" charset="0"/>
                <a:ea typeface="Funnel Display" pitchFamily="34" charset="-122"/>
                <a:cs typeface="Funnel Display" pitchFamily="34" charset="-120"/>
              </a:rPr>
              <a:t>2</a:t>
            </a:r>
            <a:endParaRPr lang="en-US" sz="1200" dirty="0"/>
          </a:p>
        </p:txBody>
      </p:sp>
      <p:sp>
        <p:nvSpPr>
          <p:cNvPr id="57" name="Text 46"/>
          <p:cNvSpPr/>
          <p:nvPr/>
        </p:nvSpPr>
        <p:spPr>
          <a:xfrm>
            <a:off x="4276130" y="11823144"/>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Real-time Display</a:t>
            </a:r>
            <a:endParaRPr lang="en-US" sz="950" dirty="0"/>
          </a:p>
        </p:txBody>
      </p:sp>
      <p:sp>
        <p:nvSpPr>
          <p:cNvPr id="58" name="Text 47"/>
          <p:cNvSpPr/>
          <p:nvPr/>
        </p:nvSpPr>
        <p:spPr>
          <a:xfrm>
            <a:off x="4276130" y="12039838"/>
            <a:ext cx="6601539"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Stream Processor</a:t>
            </a:r>
            <a:r>
              <a:rPr lang="en-US" sz="800" dirty="0">
                <a:solidFill>
                  <a:srgbClr val="2B3541"/>
                </a:solidFill>
                <a:latin typeface="Funnel Sans" pitchFamily="34" charset="0"/>
                <a:ea typeface="Funnel Sans" pitchFamily="34" charset="-122"/>
                <a:cs typeface="Funnel Sans" pitchFamily="34" charset="-120"/>
              </a:rPr>
              <a:t> routes nearby driver locations to </a:t>
            </a:r>
            <a:r>
              <a:rPr lang="en-US" sz="800" b="1" dirty="0">
                <a:solidFill>
                  <a:srgbClr val="2B3541"/>
                </a:solidFill>
                <a:latin typeface="Funnel Sans" pitchFamily="34" charset="0"/>
                <a:ea typeface="Funnel Sans" pitchFamily="34" charset="-122"/>
                <a:cs typeface="Funnel Sans" pitchFamily="34" charset="-120"/>
              </a:rPr>
              <a:t>Redis</a:t>
            </a:r>
            <a:r>
              <a:rPr lang="en-US" sz="800" dirty="0">
                <a:solidFill>
                  <a:srgbClr val="2B3541"/>
                </a:solidFill>
                <a:latin typeface="Funnel Sans" pitchFamily="34" charset="0"/>
                <a:ea typeface="Funnel Sans" pitchFamily="34" charset="-122"/>
                <a:cs typeface="Funnel Sans" pitchFamily="34" charset="-120"/>
              </a:rPr>
              <a:t> for instant display on the rider's map.</a:t>
            </a:r>
            <a:endParaRPr lang="en-US" sz="800" dirty="0"/>
          </a:p>
        </p:txBody>
      </p:sp>
      <p:sp>
        <p:nvSpPr>
          <p:cNvPr id="59" name="Shape 48"/>
          <p:cNvSpPr/>
          <p:nvPr/>
        </p:nvSpPr>
        <p:spPr>
          <a:xfrm>
            <a:off x="3752612" y="12451437"/>
            <a:ext cx="418862" cy="628293"/>
          </a:xfrm>
          <a:prstGeom prst="roundRect">
            <a:avLst>
              <a:gd name="adj" fmla="val 360047"/>
            </a:avLst>
          </a:prstGeom>
          <a:solidFill>
            <a:srgbClr val="FAF5EB"/>
          </a:solidFill>
          <a:ln w="7620">
            <a:solidFill>
              <a:srgbClr val="D5CDBE"/>
            </a:solidFill>
            <a:prstDash val="solid"/>
          </a:ln>
        </p:spPr>
      </p:sp>
      <p:sp>
        <p:nvSpPr>
          <p:cNvPr id="60" name="Text 49"/>
          <p:cNvSpPr/>
          <p:nvPr/>
        </p:nvSpPr>
        <p:spPr>
          <a:xfrm>
            <a:off x="3883462" y="12667417"/>
            <a:ext cx="157043" cy="196334"/>
          </a:xfrm>
          <a:prstGeom prst="rect">
            <a:avLst/>
          </a:prstGeom>
          <a:noFill/>
          <a:ln/>
        </p:spPr>
        <p:txBody>
          <a:bodyPr wrap="none" lIns="0" tIns="0" rIns="0" bIns="0" rtlCol="0" anchor="t"/>
          <a:lstStyle/>
          <a:p>
            <a:pPr marL="0" indent="0" algn="l">
              <a:lnSpc>
                <a:spcPts val="1200"/>
              </a:lnSpc>
              <a:buNone/>
            </a:pPr>
            <a:r>
              <a:rPr lang="en-US" sz="1200" dirty="0">
                <a:solidFill>
                  <a:srgbClr val="2B3541"/>
                </a:solidFill>
                <a:latin typeface="Funnel Display" pitchFamily="34" charset="0"/>
                <a:ea typeface="Funnel Display" pitchFamily="34" charset="-122"/>
                <a:cs typeface="Funnel Display" pitchFamily="34" charset="-120"/>
              </a:rPr>
              <a:t>3</a:t>
            </a:r>
            <a:endParaRPr lang="en-US" sz="1200" dirty="0"/>
          </a:p>
        </p:txBody>
      </p:sp>
      <p:sp>
        <p:nvSpPr>
          <p:cNvPr id="61" name="Text 50"/>
          <p:cNvSpPr/>
          <p:nvPr/>
        </p:nvSpPr>
        <p:spPr>
          <a:xfrm>
            <a:off x="4276130" y="12556093"/>
            <a:ext cx="136921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Recent History Logging</a:t>
            </a:r>
            <a:endParaRPr lang="en-US" sz="950" dirty="0"/>
          </a:p>
        </p:txBody>
      </p:sp>
      <p:sp>
        <p:nvSpPr>
          <p:cNvPr id="62" name="Text 51"/>
          <p:cNvSpPr/>
          <p:nvPr/>
        </p:nvSpPr>
        <p:spPr>
          <a:xfrm>
            <a:off x="4276130" y="12772787"/>
            <a:ext cx="6601539"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Simultaneously, location data is also sent to </a:t>
            </a:r>
            <a:r>
              <a:rPr lang="en-US" sz="800" b="1" dirty="0">
                <a:solidFill>
                  <a:srgbClr val="2B3541"/>
                </a:solidFill>
                <a:latin typeface="Funnel Sans" pitchFamily="34" charset="0"/>
                <a:ea typeface="Funnel Sans" pitchFamily="34" charset="-122"/>
                <a:cs typeface="Funnel Sans" pitchFamily="34" charset="-120"/>
              </a:rPr>
              <a:t>Cassandra</a:t>
            </a:r>
            <a:r>
              <a:rPr lang="en-US" sz="800" dirty="0">
                <a:solidFill>
                  <a:srgbClr val="2B3541"/>
                </a:solidFill>
                <a:latin typeface="Funnel Sans" pitchFamily="34" charset="0"/>
                <a:ea typeface="Funnel Sans" pitchFamily="34" charset="-122"/>
                <a:cs typeface="Funnel Sans" pitchFamily="34" charset="-120"/>
              </a:rPr>
              <a:t> for a short-term, high-volume activity log.</a:t>
            </a:r>
            <a:endParaRPr lang="en-US" sz="800" dirty="0"/>
          </a:p>
        </p:txBody>
      </p:sp>
      <p:sp>
        <p:nvSpPr>
          <p:cNvPr id="63" name="Shape 52"/>
          <p:cNvSpPr/>
          <p:nvPr/>
        </p:nvSpPr>
        <p:spPr>
          <a:xfrm>
            <a:off x="3752612" y="13184386"/>
            <a:ext cx="418862" cy="628293"/>
          </a:xfrm>
          <a:prstGeom prst="roundRect">
            <a:avLst>
              <a:gd name="adj" fmla="val 360047"/>
            </a:avLst>
          </a:prstGeom>
          <a:solidFill>
            <a:srgbClr val="FAF5EB"/>
          </a:solidFill>
          <a:ln w="7620">
            <a:solidFill>
              <a:srgbClr val="D5CDBE"/>
            </a:solidFill>
            <a:prstDash val="solid"/>
          </a:ln>
        </p:spPr>
      </p:sp>
      <p:sp>
        <p:nvSpPr>
          <p:cNvPr id="64" name="Text 53"/>
          <p:cNvSpPr/>
          <p:nvPr/>
        </p:nvSpPr>
        <p:spPr>
          <a:xfrm>
            <a:off x="3883462" y="13400365"/>
            <a:ext cx="157043" cy="196334"/>
          </a:xfrm>
          <a:prstGeom prst="rect">
            <a:avLst/>
          </a:prstGeom>
          <a:noFill/>
          <a:ln/>
        </p:spPr>
        <p:txBody>
          <a:bodyPr wrap="none" lIns="0" tIns="0" rIns="0" bIns="0" rtlCol="0" anchor="t"/>
          <a:lstStyle/>
          <a:p>
            <a:pPr marL="0" indent="0" algn="l">
              <a:lnSpc>
                <a:spcPts val="1200"/>
              </a:lnSpc>
              <a:buNone/>
            </a:pPr>
            <a:r>
              <a:rPr lang="en-US" sz="1200" dirty="0">
                <a:solidFill>
                  <a:srgbClr val="2B3541"/>
                </a:solidFill>
                <a:latin typeface="Funnel Display" pitchFamily="34" charset="0"/>
                <a:ea typeface="Funnel Display" pitchFamily="34" charset="-122"/>
                <a:cs typeface="Funnel Display" pitchFamily="34" charset="-120"/>
              </a:rPr>
              <a:t>4</a:t>
            </a:r>
            <a:endParaRPr lang="en-US" sz="1200" dirty="0"/>
          </a:p>
        </p:txBody>
      </p:sp>
      <p:sp>
        <p:nvSpPr>
          <p:cNvPr id="65" name="Text 54"/>
          <p:cNvSpPr/>
          <p:nvPr/>
        </p:nvSpPr>
        <p:spPr>
          <a:xfrm>
            <a:off x="4276130" y="13289042"/>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Transaction Record</a:t>
            </a:r>
            <a:endParaRPr lang="en-US" sz="950" dirty="0"/>
          </a:p>
        </p:txBody>
      </p:sp>
      <p:sp>
        <p:nvSpPr>
          <p:cNvPr id="66" name="Text 55"/>
          <p:cNvSpPr/>
          <p:nvPr/>
        </p:nvSpPr>
        <p:spPr>
          <a:xfrm>
            <a:off x="4276130" y="13505736"/>
            <a:ext cx="6601539"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Trip booking details (fare, driver, rider, route) are securely stored in </a:t>
            </a:r>
            <a:r>
              <a:rPr lang="en-US" sz="800" b="1" dirty="0">
                <a:solidFill>
                  <a:srgbClr val="2B3541"/>
                </a:solidFill>
                <a:latin typeface="Funnel Sans" pitchFamily="34" charset="0"/>
                <a:ea typeface="Funnel Sans" pitchFamily="34" charset="-122"/>
                <a:cs typeface="Funnel Sans" pitchFamily="34" charset="-120"/>
              </a:rPr>
              <a:t>PostgreSQL</a:t>
            </a:r>
            <a:r>
              <a:rPr lang="en-US" sz="800" dirty="0">
                <a:solidFill>
                  <a:srgbClr val="2B3541"/>
                </a:solidFill>
                <a:latin typeface="Funnel Sans" pitchFamily="34" charset="0"/>
                <a:ea typeface="Funnel Sans" pitchFamily="34" charset="-122"/>
                <a:cs typeface="Funnel Sans" pitchFamily="34" charset="-120"/>
              </a:rPr>
              <a:t> upon confirmation.</a:t>
            </a:r>
            <a:endParaRPr lang="en-US" sz="800" dirty="0"/>
          </a:p>
        </p:txBody>
      </p:sp>
      <p:sp>
        <p:nvSpPr>
          <p:cNvPr id="67" name="Shape 56"/>
          <p:cNvSpPr/>
          <p:nvPr/>
        </p:nvSpPr>
        <p:spPr>
          <a:xfrm>
            <a:off x="3752612" y="13917335"/>
            <a:ext cx="418862" cy="628293"/>
          </a:xfrm>
          <a:prstGeom prst="roundRect">
            <a:avLst>
              <a:gd name="adj" fmla="val 360047"/>
            </a:avLst>
          </a:prstGeom>
          <a:solidFill>
            <a:srgbClr val="FAF5EB"/>
          </a:solidFill>
          <a:ln w="7620">
            <a:solidFill>
              <a:srgbClr val="D5CDBE"/>
            </a:solidFill>
            <a:prstDash val="solid"/>
          </a:ln>
        </p:spPr>
      </p:sp>
      <p:sp>
        <p:nvSpPr>
          <p:cNvPr id="68" name="Text 57"/>
          <p:cNvSpPr/>
          <p:nvPr/>
        </p:nvSpPr>
        <p:spPr>
          <a:xfrm>
            <a:off x="3883462" y="14133314"/>
            <a:ext cx="157043" cy="196334"/>
          </a:xfrm>
          <a:prstGeom prst="rect">
            <a:avLst/>
          </a:prstGeom>
          <a:noFill/>
          <a:ln/>
        </p:spPr>
        <p:txBody>
          <a:bodyPr wrap="none" lIns="0" tIns="0" rIns="0" bIns="0" rtlCol="0" anchor="t"/>
          <a:lstStyle/>
          <a:p>
            <a:pPr marL="0" indent="0" algn="l">
              <a:lnSpc>
                <a:spcPts val="1200"/>
              </a:lnSpc>
              <a:buNone/>
            </a:pPr>
            <a:r>
              <a:rPr lang="en-US" sz="1200" dirty="0">
                <a:solidFill>
                  <a:srgbClr val="2B3541"/>
                </a:solidFill>
                <a:latin typeface="Funnel Display" pitchFamily="34" charset="0"/>
                <a:ea typeface="Funnel Display" pitchFamily="34" charset="-122"/>
                <a:cs typeface="Funnel Display" pitchFamily="34" charset="-120"/>
              </a:rPr>
              <a:t>5</a:t>
            </a:r>
            <a:endParaRPr lang="en-US" sz="1200" dirty="0"/>
          </a:p>
        </p:txBody>
      </p:sp>
      <p:sp>
        <p:nvSpPr>
          <p:cNvPr id="69" name="Text 58"/>
          <p:cNvSpPr/>
          <p:nvPr/>
        </p:nvSpPr>
        <p:spPr>
          <a:xfrm>
            <a:off x="4276130" y="14021991"/>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Long-term Archiving</a:t>
            </a:r>
            <a:endParaRPr lang="en-US" sz="950" dirty="0"/>
          </a:p>
        </p:txBody>
      </p:sp>
      <p:sp>
        <p:nvSpPr>
          <p:cNvPr id="70" name="Text 59"/>
          <p:cNvSpPr/>
          <p:nvPr/>
        </p:nvSpPr>
        <p:spPr>
          <a:xfrm>
            <a:off x="4276130" y="14238684"/>
            <a:ext cx="6601539"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At the end of the day, trip data from </a:t>
            </a:r>
            <a:r>
              <a:rPr lang="en-US" sz="800" b="1" dirty="0">
                <a:solidFill>
                  <a:srgbClr val="2B3541"/>
                </a:solidFill>
                <a:latin typeface="Funnel Sans" pitchFamily="34" charset="0"/>
                <a:ea typeface="Funnel Sans" pitchFamily="34" charset="-122"/>
                <a:cs typeface="Funnel Sans" pitchFamily="34" charset="-120"/>
              </a:rPr>
              <a:t>Cassandra</a:t>
            </a:r>
            <a:r>
              <a:rPr lang="en-US" sz="800" dirty="0">
                <a:solidFill>
                  <a:srgbClr val="2B3541"/>
                </a:solidFill>
                <a:latin typeface="Funnel Sans" pitchFamily="34" charset="0"/>
                <a:ea typeface="Funnel Sans" pitchFamily="34" charset="-122"/>
                <a:cs typeface="Funnel Sans" pitchFamily="34" charset="-120"/>
              </a:rPr>
              <a:t> and </a:t>
            </a:r>
            <a:r>
              <a:rPr lang="en-US" sz="800" b="1" dirty="0">
                <a:solidFill>
                  <a:srgbClr val="2B3541"/>
                </a:solidFill>
                <a:latin typeface="Funnel Sans" pitchFamily="34" charset="0"/>
                <a:ea typeface="Funnel Sans" pitchFamily="34" charset="-122"/>
                <a:cs typeface="Funnel Sans" pitchFamily="34" charset="-120"/>
              </a:rPr>
              <a:t>PostgreSQL</a:t>
            </a:r>
            <a:r>
              <a:rPr lang="en-US" sz="800" dirty="0">
                <a:solidFill>
                  <a:srgbClr val="2B3541"/>
                </a:solidFill>
                <a:latin typeface="Funnel Sans" pitchFamily="34" charset="0"/>
                <a:ea typeface="Funnel Sans" pitchFamily="34" charset="-122"/>
                <a:cs typeface="Funnel Sans" pitchFamily="34" charset="-120"/>
              </a:rPr>
              <a:t> is archived into </a:t>
            </a:r>
            <a:r>
              <a:rPr lang="en-US" sz="800" b="1" dirty="0">
                <a:solidFill>
                  <a:srgbClr val="2B3541"/>
                </a:solidFill>
                <a:latin typeface="Funnel Sans" pitchFamily="34" charset="0"/>
                <a:ea typeface="Funnel Sans" pitchFamily="34" charset="-122"/>
                <a:cs typeface="Funnel Sans" pitchFamily="34" charset="-120"/>
              </a:rPr>
              <a:t>Hadoop/Hive</a:t>
            </a:r>
            <a:r>
              <a:rPr lang="en-US" sz="800" dirty="0">
                <a:solidFill>
                  <a:srgbClr val="2B3541"/>
                </a:solidFill>
                <a:latin typeface="Funnel Sans" pitchFamily="34" charset="0"/>
                <a:ea typeface="Funnel Sans" pitchFamily="34" charset="-122"/>
                <a:cs typeface="Funnel Sans" pitchFamily="34" charset="-120"/>
              </a:rPr>
              <a:t> for long-term storage.</a:t>
            </a:r>
            <a:endParaRPr lang="en-US" sz="800" dirty="0"/>
          </a:p>
        </p:txBody>
      </p:sp>
      <p:sp>
        <p:nvSpPr>
          <p:cNvPr id="71" name="Shape 60"/>
          <p:cNvSpPr/>
          <p:nvPr/>
        </p:nvSpPr>
        <p:spPr>
          <a:xfrm>
            <a:off x="3752612" y="14650283"/>
            <a:ext cx="418862" cy="761286"/>
          </a:xfrm>
          <a:prstGeom prst="roundRect">
            <a:avLst>
              <a:gd name="adj" fmla="val 360047"/>
            </a:avLst>
          </a:prstGeom>
          <a:solidFill>
            <a:srgbClr val="FAF5EB"/>
          </a:solidFill>
          <a:ln w="7620">
            <a:solidFill>
              <a:srgbClr val="D5CDBE"/>
            </a:solidFill>
            <a:prstDash val="solid"/>
          </a:ln>
        </p:spPr>
      </p:sp>
      <p:sp>
        <p:nvSpPr>
          <p:cNvPr id="72" name="Text 61"/>
          <p:cNvSpPr/>
          <p:nvPr/>
        </p:nvSpPr>
        <p:spPr>
          <a:xfrm>
            <a:off x="3883462" y="14932700"/>
            <a:ext cx="157043" cy="196334"/>
          </a:xfrm>
          <a:prstGeom prst="rect">
            <a:avLst/>
          </a:prstGeom>
          <a:noFill/>
          <a:ln/>
        </p:spPr>
        <p:txBody>
          <a:bodyPr wrap="none" lIns="0" tIns="0" rIns="0" bIns="0" rtlCol="0" anchor="t"/>
          <a:lstStyle/>
          <a:p>
            <a:pPr marL="0" indent="0" algn="l">
              <a:lnSpc>
                <a:spcPts val="1200"/>
              </a:lnSpc>
              <a:buNone/>
            </a:pPr>
            <a:r>
              <a:rPr lang="en-US" sz="1200" dirty="0">
                <a:solidFill>
                  <a:srgbClr val="2B3541"/>
                </a:solidFill>
                <a:latin typeface="Funnel Display" pitchFamily="34" charset="0"/>
                <a:ea typeface="Funnel Display" pitchFamily="34" charset="-122"/>
                <a:cs typeface="Funnel Display" pitchFamily="34" charset="-120"/>
              </a:rPr>
              <a:t>6</a:t>
            </a:r>
            <a:endParaRPr lang="en-US" sz="1200" dirty="0"/>
          </a:p>
        </p:txBody>
      </p:sp>
      <p:sp>
        <p:nvSpPr>
          <p:cNvPr id="73" name="Text 62"/>
          <p:cNvSpPr/>
          <p:nvPr/>
        </p:nvSpPr>
        <p:spPr>
          <a:xfrm>
            <a:off x="4276130" y="14754939"/>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Insights &amp; Feedback</a:t>
            </a:r>
            <a:endParaRPr lang="en-US" sz="950" dirty="0"/>
          </a:p>
        </p:txBody>
      </p:sp>
      <p:sp>
        <p:nvSpPr>
          <p:cNvPr id="74" name="Text 63"/>
          <p:cNvSpPr/>
          <p:nvPr/>
        </p:nvSpPr>
        <p:spPr>
          <a:xfrm>
            <a:off x="4276130" y="14971633"/>
            <a:ext cx="6601539"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Analytics teams query </a:t>
            </a:r>
            <a:r>
              <a:rPr lang="en-US" sz="800" b="1" dirty="0">
                <a:solidFill>
                  <a:srgbClr val="2B3541"/>
                </a:solidFill>
                <a:latin typeface="Funnel Sans" pitchFamily="34" charset="0"/>
                <a:ea typeface="Funnel Sans" pitchFamily="34" charset="-122"/>
                <a:cs typeface="Funnel Sans" pitchFamily="34" charset="-120"/>
              </a:rPr>
              <a:t>Hadoop</a:t>
            </a:r>
            <a:r>
              <a:rPr lang="en-US" sz="800" dirty="0">
                <a:solidFill>
                  <a:srgbClr val="2B3541"/>
                </a:solidFill>
                <a:latin typeface="Funnel Sans" pitchFamily="34" charset="0"/>
                <a:ea typeface="Funnel Sans" pitchFamily="34" charset="-122"/>
                <a:cs typeface="Funnel Sans" pitchFamily="34" charset="-120"/>
              </a:rPr>
              <a:t> to understand demand patterns, feeding insights back to </a:t>
            </a:r>
            <a:r>
              <a:rPr lang="en-US" sz="800" b="1" dirty="0">
                <a:solidFill>
                  <a:srgbClr val="2B3541"/>
                </a:solidFill>
                <a:latin typeface="Funnel Sans" pitchFamily="34" charset="0"/>
                <a:ea typeface="Funnel Sans" pitchFamily="34" charset="-122"/>
                <a:cs typeface="Funnel Sans" pitchFamily="34" charset="-120"/>
              </a:rPr>
              <a:t>Stream Processing</a:t>
            </a:r>
            <a:r>
              <a:rPr lang="en-US" sz="800" dirty="0">
                <a:solidFill>
                  <a:srgbClr val="2B3541"/>
                </a:solidFill>
                <a:latin typeface="Funnel Sans" pitchFamily="34" charset="0"/>
                <a:ea typeface="Funnel Sans" pitchFamily="34" charset="-122"/>
                <a:cs typeface="Funnel Sans" pitchFamily="34" charset="-120"/>
              </a:rPr>
              <a:t> to refine surge pricing models and driver dispatch logic.</a:t>
            </a:r>
            <a:endParaRPr lang="en-US" sz="800" dirty="0"/>
          </a:p>
        </p:txBody>
      </p:sp>
      <p:sp>
        <p:nvSpPr>
          <p:cNvPr id="75" name="Text 64"/>
          <p:cNvSpPr/>
          <p:nvPr/>
        </p:nvSpPr>
        <p:spPr>
          <a:xfrm>
            <a:off x="3752612" y="15568613"/>
            <a:ext cx="4045506"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Why This Multi-Database Approach Matters</a:t>
            </a:r>
            <a:endParaRPr lang="en-US" sz="1550" dirty="0"/>
          </a:p>
        </p:txBody>
      </p:sp>
      <p:sp>
        <p:nvSpPr>
          <p:cNvPr id="76" name="Shape 65"/>
          <p:cNvSpPr/>
          <p:nvPr/>
        </p:nvSpPr>
        <p:spPr>
          <a:xfrm>
            <a:off x="3752612" y="15972115"/>
            <a:ext cx="7125057" cy="1416368"/>
          </a:xfrm>
          <a:prstGeom prst="roundRect">
            <a:avLst>
              <a:gd name="adj" fmla="val 3106"/>
            </a:avLst>
          </a:prstGeom>
          <a:noFill/>
          <a:ln w="7620">
            <a:solidFill>
              <a:srgbClr val="000000">
                <a:alpha val="8000"/>
              </a:srgbClr>
            </a:solidFill>
            <a:prstDash val="solid"/>
          </a:ln>
        </p:spPr>
      </p:sp>
      <p:sp>
        <p:nvSpPr>
          <p:cNvPr id="77" name="Shape 66"/>
          <p:cNvSpPr/>
          <p:nvPr/>
        </p:nvSpPr>
        <p:spPr>
          <a:xfrm>
            <a:off x="3760232" y="15979735"/>
            <a:ext cx="7109817" cy="308372"/>
          </a:xfrm>
          <a:prstGeom prst="rect">
            <a:avLst/>
          </a:prstGeom>
          <a:solidFill>
            <a:srgbClr val="FFFFFF">
              <a:alpha val="4000"/>
            </a:srgbClr>
          </a:solidFill>
          <a:ln/>
        </p:spPr>
      </p:sp>
      <p:sp>
        <p:nvSpPr>
          <p:cNvPr id="78" name="Text 67"/>
          <p:cNvSpPr/>
          <p:nvPr/>
        </p:nvSpPr>
        <p:spPr>
          <a:xfrm>
            <a:off x="3865007" y="16050101"/>
            <a:ext cx="1208842"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Redis</a:t>
            </a:r>
            <a:endParaRPr lang="en-US" sz="800" dirty="0"/>
          </a:p>
        </p:txBody>
      </p:sp>
      <p:sp>
        <p:nvSpPr>
          <p:cNvPr id="79" name="Text 68"/>
          <p:cNvSpPr/>
          <p:nvPr/>
        </p:nvSpPr>
        <p:spPr>
          <a:xfrm>
            <a:off x="5290780" y="16050101"/>
            <a:ext cx="84951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&lt;1ms</a:t>
            </a:r>
            <a:endParaRPr lang="en-US" sz="800" dirty="0"/>
          </a:p>
        </p:txBody>
      </p:sp>
      <p:sp>
        <p:nvSpPr>
          <p:cNvPr id="80" name="Text 69"/>
          <p:cNvSpPr/>
          <p:nvPr/>
        </p:nvSpPr>
        <p:spPr>
          <a:xfrm>
            <a:off x="6357223" y="16050101"/>
            <a:ext cx="84951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Millions</a:t>
            </a:r>
            <a:endParaRPr lang="en-US" sz="800" dirty="0"/>
          </a:p>
        </p:txBody>
      </p:sp>
      <p:sp>
        <p:nvSpPr>
          <p:cNvPr id="81" name="Text 70"/>
          <p:cNvSpPr/>
          <p:nvPr/>
        </p:nvSpPr>
        <p:spPr>
          <a:xfrm>
            <a:off x="7423666" y="16050101"/>
            <a:ext cx="84951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Hours-Days</a:t>
            </a:r>
            <a:endParaRPr lang="en-US" sz="800" dirty="0"/>
          </a:p>
        </p:txBody>
      </p:sp>
      <p:sp>
        <p:nvSpPr>
          <p:cNvPr id="82" name="Text 71"/>
          <p:cNvSpPr/>
          <p:nvPr/>
        </p:nvSpPr>
        <p:spPr>
          <a:xfrm>
            <a:off x="8490109" y="16050101"/>
            <a:ext cx="1205032"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Caching, Real-time state</a:t>
            </a:r>
            <a:endParaRPr lang="en-US" sz="800" dirty="0"/>
          </a:p>
        </p:txBody>
      </p:sp>
      <p:sp>
        <p:nvSpPr>
          <p:cNvPr id="83" name="Text 72"/>
          <p:cNvSpPr/>
          <p:nvPr/>
        </p:nvSpPr>
        <p:spPr>
          <a:xfrm>
            <a:off x="9912072" y="16050101"/>
            <a:ext cx="85332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High</a:t>
            </a:r>
            <a:endParaRPr lang="en-US" sz="800" dirty="0"/>
          </a:p>
        </p:txBody>
      </p:sp>
      <p:sp>
        <p:nvSpPr>
          <p:cNvPr id="84" name="Shape 73"/>
          <p:cNvSpPr/>
          <p:nvPr/>
        </p:nvSpPr>
        <p:spPr>
          <a:xfrm>
            <a:off x="3760232" y="16288107"/>
            <a:ext cx="7109817" cy="308372"/>
          </a:xfrm>
          <a:prstGeom prst="rect">
            <a:avLst/>
          </a:prstGeom>
          <a:solidFill>
            <a:srgbClr val="000000">
              <a:alpha val="4000"/>
            </a:srgbClr>
          </a:solidFill>
          <a:ln/>
        </p:spPr>
      </p:sp>
      <p:sp>
        <p:nvSpPr>
          <p:cNvPr id="85" name="Text 74"/>
          <p:cNvSpPr/>
          <p:nvPr/>
        </p:nvSpPr>
        <p:spPr>
          <a:xfrm>
            <a:off x="3865007" y="16358473"/>
            <a:ext cx="1208842"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PostgreSQL</a:t>
            </a:r>
            <a:endParaRPr lang="en-US" sz="800" dirty="0"/>
          </a:p>
        </p:txBody>
      </p:sp>
      <p:sp>
        <p:nvSpPr>
          <p:cNvPr id="86" name="Text 75"/>
          <p:cNvSpPr/>
          <p:nvPr/>
        </p:nvSpPr>
        <p:spPr>
          <a:xfrm>
            <a:off x="5290780" y="16358473"/>
            <a:ext cx="84951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5-100ms</a:t>
            </a:r>
            <a:endParaRPr lang="en-US" sz="800" dirty="0"/>
          </a:p>
        </p:txBody>
      </p:sp>
      <p:sp>
        <p:nvSpPr>
          <p:cNvPr id="87" name="Text 76"/>
          <p:cNvSpPr/>
          <p:nvPr/>
        </p:nvSpPr>
        <p:spPr>
          <a:xfrm>
            <a:off x="6357223" y="16358473"/>
            <a:ext cx="84951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Thousands</a:t>
            </a:r>
            <a:endParaRPr lang="en-US" sz="800" dirty="0"/>
          </a:p>
        </p:txBody>
      </p:sp>
      <p:sp>
        <p:nvSpPr>
          <p:cNvPr id="88" name="Text 77"/>
          <p:cNvSpPr/>
          <p:nvPr/>
        </p:nvSpPr>
        <p:spPr>
          <a:xfrm>
            <a:off x="7423666" y="16358473"/>
            <a:ext cx="84951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Permanent</a:t>
            </a:r>
            <a:endParaRPr lang="en-US" sz="800" dirty="0"/>
          </a:p>
        </p:txBody>
      </p:sp>
      <p:sp>
        <p:nvSpPr>
          <p:cNvPr id="89" name="Text 78"/>
          <p:cNvSpPr/>
          <p:nvPr/>
        </p:nvSpPr>
        <p:spPr>
          <a:xfrm>
            <a:off x="8490109" y="16358473"/>
            <a:ext cx="1205032"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Transactional, User data</a:t>
            </a:r>
            <a:endParaRPr lang="en-US" sz="800" dirty="0"/>
          </a:p>
        </p:txBody>
      </p:sp>
      <p:sp>
        <p:nvSpPr>
          <p:cNvPr id="90" name="Text 79"/>
          <p:cNvSpPr/>
          <p:nvPr/>
        </p:nvSpPr>
        <p:spPr>
          <a:xfrm>
            <a:off x="9912072" y="16358473"/>
            <a:ext cx="85332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Medium</a:t>
            </a:r>
            <a:endParaRPr lang="en-US" sz="800" dirty="0"/>
          </a:p>
        </p:txBody>
      </p:sp>
      <p:sp>
        <p:nvSpPr>
          <p:cNvPr id="91" name="Shape 80"/>
          <p:cNvSpPr/>
          <p:nvPr/>
        </p:nvSpPr>
        <p:spPr>
          <a:xfrm>
            <a:off x="3760232" y="16596479"/>
            <a:ext cx="7109817" cy="308372"/>
          </a:xfrm>
          <a:prstGeom prst="rect">
            <a:avLst/>
          </a:prstGeom>
          <a:solidFill>
            <a:srgbClr val="FFFFFF">
              <a:alpha val="4000"/>
            </a:srgbClr>
          </a:solidFill>
          <a:ln/>
        </p:spPr>
      </p:sp>
      <p:sp>
        <p:nvSpPr>
          <p:cNvPr id="92" name="Text 81"/>
          <p:cNvSpPr/>
          <p:nvPr/>
        </p:nvSpPr>
        <p:spPr>
          <a:xfrm>
            <a:off x="3865007" y="16666845"/>
            <a:ext cx="1208842"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Cassandra</a:t>
            </a:r>
            <a:endParaRPr lang="en-US" sz="800" dirty="0"/>
          </a:p>
        </p:txBody>
      </p:sp>
      <p:sp>
        <p:nvSpPr>
          <p:cNvPr id="93" name="Text 82"/>
          <p:cNvSpPr/>
          <p:nvPr/>
        </p:nvSpPr>
        <p:spPr>
          <a:xfrm>
            <a:off x="5290780" y="16666845"/>
            <a:ext cx="84951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5-50ms</a:t>
            </a:r>
            <a:endParaRPr lang="en-US" sz="800" dirty="0"/>
          </a:p>
        </p:txBody>
      </p:sp>
      <p:sp>
        <p:nvSpPr>
          <p:cNvPr id="94" name="Text 83"/>
          <p:cNvSpPr/>
          <p:nvPr/>
        </p:nvSpPr>
        <p:spPr>
          <a:xfrm>
            <a:off x="6357223" y="16666845"/>
            <a:ext cx="84951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Millions</a:t>
            </a:r>
            <a:endParaRPr lang="en-US" sz="800" dirty="0"/>
          </a:p>
        </p:txBody>
      </p:sp>
      <p:sp>
        <p:nvSpPr>
          <p:cNvPr id="95" name="Text 84"/>
          <p:cNvSpPr/>
          <p:nvPr/>
        </p:nvSpPr>
        <p:spPr>
          <a:xfrm>
            <a:off x="7423666" y="16666845"/>
            <a:ext cx="84951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Days-Weeks</a:t>
            </a:r>
            <a:endParaRPr lang="en-US" sz="800" dirty="0"/>
          </a:p>
        </p:txBody>
      </p:sp>
      <p:sp>
        <p:nvSpPr>
          <p:cNvPr id="96" name="Text 85"/>
          <p:cNvSpPr/>
          <p:nvPr/>
        </p:nvSpPr>
        <p:spPr>
          <a:xfrm>
            <a:off x="8490109" y="16666845"/>
            <a:ext cx="1205032"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Time-series, Event logs</a:t>
            </a:r>
            <a:endParaRPr lang="en-US" sz="800" dirty="0"/>
          </a:p>
        </p:txBody>
      </p:sp>
      <p:sp>
        <p:nvSpPr>
          <p:cNvPr id="97" name="Text 86"/>
          <p:cNvSpPr/>
          <p:nvPr/>
        </p:nvSpPr>
        <p:spPr>
          <a:xfrm>
            <a:off x="9912072" y="16666845"/>
            <a:ext cx="85332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Low-Medium</a:t>
            </a:r>
            <a:endParaRPr lang="en-US" sz="800" dirty="0"/>
          </a:p>
        </p:txBody>
      </p:sp>
      <p:sp>
        <p:nvSpPr>
          <p:cNvPr id="98" name="Shape 87"/>
          <p:cNvSpPr/>
          <p:nvPr/>
        </p:nvSpPr>
        <p:spPr>
          <a:xfrm>
            <a:off x="3760232" y="16904851"/>
            <a:ext cx="7109817" cy="476012"/>
          </a:xfrm>
          <a:prstGeom prst="rect">
            <a:avLst/>
          </a:prstGeom>
          <a:solidFill>
            <a:srgbClr val="000000">
              <a:alpha val="4000"/>
            </a:srgbClr>
          </a:solidFill>
          <a:ln/>
        </p:spPr>
      </p:sp>
      <p:sp>
        <p:nvSpPr>
          <p:cNvPr id="99" name="Text 88"/>
          <p:cNvSpPr/>
          <p:nvPr/>
        </p:nvSpPr>
        <p:spPr>
          <a:xfrm>
            <a:off x="3865007" y="16975217"/>
            <a:ext cx="1208842"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Hadoop/Hive</a:t>
            </a:r>
            <a:endParaRPr lang="en-US" sz="800" dirty="0"/>
          </a:p>
        </p:txBody>
      </p:sp>
      <p:sp>
        <p:nvSpPr>
          <p:cNvPr id="100" name="Text 89"/>
          <p:cNvSpPr/>
          <p:nvPr/>
        </p:nvSpPr>
        <p:spPr>
          <a:xfrm>
            <a:off x="5290780" y="16975217"/>
            <a:ext cx="849511"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Seconds-Minutes (Batch)</a:t>
            </a:r>
            <a:endParaRPr lang="en-US" sz="800" dirty="0"/>
          </a:p>
        </p:txBody>
      </p:sp>
      <p:sp>
        <p:nvSpPr>
          <p:cNvPr id="101" name="Text 90"/>
          <p:cNvSpPr/>
          <p:nvPr/>
        </p:nvSpPr>
        <p:spPr>
          <a:xfrm>
            <a:off x="6357223" y="16975217"/>
            <a:ext cx="84951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Billions (Batch)</a:t>
            </a:r>
            <a:endParaRPr lang="en-US" sz="800" dirty="0"/>
          </a:p>
        </p:txBody>
      </p:sp>
      <p:sp>
        <p:nvSpPr>
          <p:cNvPr id="102" name="Text 91"/>
          <p:cNvSpPr/>
          <p:nvPr/>
        </p:nvSpPr>
        <p:spPr>
          <a:xfrm>
            <a:off x="7423666" y="16975217"/>
            <a:ext cx="84951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Months-Years</a:t>
            </a:r>
            <a:endParaRPr lang="en-US" sz="800" dirty="0"/>
          </a:p>
        </p:txBody>
      </p:sp>
      <p:sp>
        <p:nvSpPr>
          <p:cNvPr id="103" name="Text 92"/>
          <p:cNvSpPr/>
          <p:nvPr/>
        </p:nvSpPr>
        <p:spPr>
          <a:xfrm>
            <a:off x="8490109" y="16975217"/>
            <a:ext cx="1205032"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Big Data Analytics, ML Training</a:t>
            </a:r>
            <a:endParaRPr lang="en-US" sz="800" dirty="0"/>
          </a:p>
        </p:txBody>
      </p:sp>
      <p:sp>
        <p:nvSpPr>
          <p:cNvPr id="104" name="Text 93"/>
          <p:cNvSpPr/>
          <p:nvPr/>
        </p:nvSpPr>
        <p:spPr>
          <a:xfrm>
            <a:off x="9912072" y="16975217"/>
            <a:ext cx="853321"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Very Low</a:t>
            </a:r>
            <a:endParaRPr lang="en-US" sz="800" dirty="0"/>
          </a:p>
        </p:txBody>
      </p:sp>
      <p:sp>
        <p:nvSpPr>
          <p:cNvPr id="105" name="Text 94"/>
          <p:cNvSpPr/>
          <p:nvPr/>
        </p:nvSpPr>
        <p:spPr>
          <a:xfrm>
            <a:off x="3752612" y="17506236"/>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Performance:</a:t>
            </a:r>
            <a:r>
              <a:rPr lang="en-US" sz="800" dirty="0">
                <a:solidFill>
                  <a:srgbClr val="2B3541"/>
                </a:solidFill>
                <a:latin typeface="Funnel Sans" pitchFamily="34" charset="0"/>
                <a:ea typeface="Funnel Sans" pitchFamily="34" charset="-122"/>
                <a:cs typeface="Funnel Sans" pitchFamily="34" charset="-120"/>
              </a:rPr>
              <a:t> Each database is purpose-built and optimized for its specific data type and access pattern.</a:t>
            </a:r>
            <a:endParaRPr lang="en-US" sz="800" dirty="0"/>
          </a:p>
        </p:txBody>
      </p:sp>
      <p:sp>
        <p:nvSpPr>
          <p:cNvPr id="106" name="Text 95"/>
          <p:cNvSpPr/>
          <p:nvPr/>
        </p:nvSpPr>
        <p:spPr>
          <a:xfrm>
            <a:off x="3752612" y="17710428"/>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Reliability:</a:t>
            </a:r>
            <a:r>
              <a:rPr lang="en-US" sz="800" dirty="0">
                <a:solidFill>
                  <a:srgbClr val="2B3541"/>
                </a:solidFill>
                <a:latin typeface="Funnel Sans" pitchFamily="34" charset="0"/>
                <a:ea typeface="Funnel Sans" pitchFamily="34" charset="-122"/>
                <a:cs typeface="Funnel Sans" pitchFamily="34" charset="-120"/>
              </a:rPr>
              <a:t> Critical data like payments benefit from the robust ACID compliance of relational systems.</a:t>
            </a:r>
            <a:endParaRPr lang="en-US" sz="800" dirty="0"/>
          </a:p>
        </p:txBody>
      </p:sp>
      <p:sp>
        <p:nvSpPr>
          <p:cNvPr id="107" name="Text 96"/>
          <p:cNvSpPr/>
          <p:nvPr/>
        </p:nvSpPr>
        <p:spPr>
          <a:xfrm>
            <a:off x="3752612" y="17914620"/>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Scalability:</a:t>
            </a:r>
            <a:r>
              <a:rPr lang="en-US" sz="800" dirty="0">
                <a:solidFill>
                  <a:srgbClr val="2B3541"/>
                </a:solidFill>
                <a:latin typeface="Funnel Sans" pitchFamily="34" charset="0"/>
                <a:ea typeface="Funnel Sans" pitchFamily="34" charset="-122"/>
                <a:cs typeface="Funnel Sans" pitchFamily="34" charset="-120"/>
              </a:rPr>
              <a:t> The distributed nature of many systems allows handling millions of events per second and petabytes of data.</a:t>
            </a:r>
            <a:endParaRPr lang="en-US" sz="800" dirty="0"/>
          </a:p>
        </p:txBody>
      </p:sp>
      <p:sp>
        <p:nvSpPr>
          <p:cNvPr id="108" name="Text 97"/>
          <p:cNvSpPr/>
          <p:nvPr/>
        </p:nvSpPr>
        <p:spPr>
          <a:xfrm>
            <a:off x="3752612" y="18118812"/>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Cost-Efficiency:</a:t>
            </a:r>
            <a:r>
              <a:rPr lang="en-US" sz="800" dirty="0">
                <a:solidFill>
                  <a:srgbClr val="2B3541"/>
                </a:solidFill>
                <a:latin typeface="Funnel Sans" pitchFamily="34" charset="0"/>
                <a:ea typeface="Funnel Sans" pitchFamily="34" charset="-122"/>
                <a:cs typeface="Funnel Sans" pitchFamily="34" charset="-120"/>
              </a:rPr>
              <a:t> Hot, transient data resides in expensive in-memory stores, while massive archives use cost-effective storage solutions.</a:t>
            </a:r>
            <a:endParaRPr lang="en-US" sz="800" dirty="0"/>
          </a:p>
        </p:txBody>
      </p:sp>
      <p:sp>
        <p:nvSpPr>
          <p:cNvPr id="109" name="Text 98"/>
          <p:cNvSpPr/>
          <p:nvPr/>
        </p:nvSpPr>
        <p:spPr>
          <a:xfrm>
            <a:off x="3752612" y="18323004"/>
            <a:ext cx="7125057"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Flexibility:</a:t>
            </a:r>
            <a:r>
              <a:rPr lang="en-US" sz="800" dirty="0">
                <a:solidFill>
                  <a:srgbClr val="2B3541"/>
                </a:solidFill>
                <a:latin typeface="Funnel Sans" pitchFamily="34" charset="0"/>
                <a:ea typeface="Funnel Sans" pitchFamily="34" charset="-122"/>
                <a:cs typeface="Funnel Sans" pitchFamily="34" charset="-120"/>
              </a:rPr>
              <a:t> New data types or business requirements can be met by integrating new specialized databases without overhauling the entire architecture.</a:t>
            </a:r>
            <a:endParaRPr lang="en-US" sz="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2053352" y="426601"/>
            <a:ext cx="1271349" cy="290513"/>
          </a:xfrm>
          <a:prstGeom prst="roundRect">
            <a:avLst>
              <a:gd name="adj" fmla="val 17890"/>
            </a:avLst>
          </a:prstGeom>
          <a:solidFill>
            <a:srgbClr val="D8E7F3"/>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6102" y="509945"/>
            <a:ext cx="123706" cy="123706"/>
          </a:xfrm>
          <a:prstGeom prst="rect">
            <a:avLst/>
          </a:prstGeom>
        </p:spPr>
      </p:pic>
      <p:sp>
        <p:nvSpPr>
          <p:cNvPr id="4" name="Text 1"/>
          <p:cNvSpPr/>
          <p:nvPr/>
        </p:nvSpPr>
        <p:spPr>
          <a:xfrm>
            <a:off x="2331601" y="472916"/>
            <a:ext cx="900351" cy="197882"/>
          </a:xfrm>
          <a:prstGeom prst="rect">
            <a:avLst/>
          </a:prstGeom>
          <a:noFill/>
          <a:ln/>
        </p:spPr>
        <p:txBody>
          <a:bodyPr wrap="none" lIns="0" tIns="0" rIns="0" bIns="0" rtlCol="0" anchor="t"/>
          <a:lstStyle/>
          <a:p>
            <a:pPr marL="0" indent="0" algn="l">
              <a:lnSpc>
                <a:spcPts val="1550"/>
              </a:lnSpc>
              <a:buNone/>
            </a:pPr>
            <a:r>
              <a:rPr lang="en-US" sz="950" dirty="0">
                <a:solidFill>
                  <a:srgbClr val="2B3541"/>
                </a:solidFill>
                <a:latin typeface="Funnel Sans" pitchFamily="34" charset="0"/>
                <a:ea typeface="Funnel Sans" pitchFamily="34" charset="-122"/>
                <a:cs typeface="Funnel Sans" pitchFamily="34" charset="-120"/>
              </a:rPr>
              <a:t>INTRODUCTION</a:t>
            </a:r>
            <a:endParaRPr lang="en-US" sz="950" dirty="0"/>
          </a:p>
        </p:txBody>
      </p:sp>
      <p:sp>
        <p:nvSpPr>
          <p:cNvPr id="5" name="Text 2"/>
          <p:cNvSpPr/>
          <p:nvPr/>
        </p:nvSpPr>
        <p:spPr>
          <a:xfrm>
            <a:off x="2053352" y="778907"/>
            <a:ext cx="8181856" cy="454938"/>
          </a:xfrm>
          <a:prstGeom prst="rect">
            <a:avLst/>
          </a:prstGeom>
          <a:noFill/>
          <a:ln/>
        </p:spPr>
        <p:txBody>
          <a:bodyPr wrap="none" lIns="0" tIns="0" rIns="0" bIns="0" rtlCol="0" anchor="t"/>
          <a:lstStyle/>
          <a:p>
            <a:pPr marL="0" indent="0" algn="l">
              <a:lnSpc>
                <a:spcPts val="3550"/>
              </a:lnSpc>
              <a:buNone/>
            </a:pPr>
            <a:r>
              <a:rPr lang="en-US" sz="2850" dirty="0">
                <a:solidFill>
                  <a:srgbClr val="051D3A"/>
                </a:solidFill>
                <a:latin typeface="Funnel Display" pitchFamily="34" charset="0"/>
                <a:ea typeface="Funnel Display" pitchFamily="34" charset="-122"/>
                <a:cs typeface="Funnel Display" pitchFamily="34" charset="-120"/>
              </a:rPr>
              <a:t>The Challenge of Real-Time Data at Uber's Scale</a:t>
            </a:r>
            <a:endParaRPr lang="en-US" sz="2850" dirty="0"/>
          </a:p>
        </p:txBody>
      </p:sp>
      <p:sp>
        <p:nvSpPr>
          <p:cNvPr id="6" name="Shape 3"/>
          <p:cNvSpPr/>
          <p:nvPr/>
        </p:nvSpPr>
        <p:spPr>
          <a:xfrm>
            <a:off x="2053352" y="1639729"/>
            <a:ext cx="5073134" cy="1399342"/>
          </a:xfrm>
          <a:prstGeom prst="roundRect">
            <a:avLst>
              <a:gd name="adj" fmla="val 4643"/>
            </a:avLst>
          </a:prstGeom>
          <a:solidFill>
            <a:srgbClr val="C5DBED"/>
          </a:solidFill>
          <a:ln/>
        </p:spPr>
      </p:sp>
      <p:pic>
        <p:nvPicPr>
          <p:cNvPr id="7" name="Image 1" descr="preencoded.png"/>
          <p:cNvPicPr>
            <a:picLocks noChangeAspect="1"/>
          </p:cNvPicPr>
          <p:nvPr/>
        </p:nvPicPr>
        <p:blipFill>
          <a:blip r:embed="rId5"/>
          <a:stretch>
            <a:fillRect/>
          </a:stretch>
        </p:blipFill>
        <p:spPr>
          <a:xfrm>
            <a:off x="2208014" y="1872853"/>
            <a:ext cx="193238" cy="154662"/>
          </a:xfrm>
          <a:prstGeom prst="rect">
            <a:avLst/>
          </a:prstGeom>
        </p:spPr>
      </p:pic>
      <p:sp>
        <p:nvSpPr>
          <p:cNvPr id="8" name="Text 4"/>
          <p:cNvSpPr/>
          <p:nvPr/>
        </p:nvSpPr>
        <p:spPr>
          <a:xfrm>
            <a:off x="2555915" y="1832967"/>
            <a:ext cx="4415909" cy="989648"/>
          </a:xfrm>
          <a:prstGeom prst="rect">
            <a:avLst/>
          </a:prstGeom>
          <a:noFill/>
          <a:ln/>
        </p:spPr>
        <p:txBody>
          <a:bodyPr wrap="square" lIns="0" tIns="0" rIns="0" bIns="0" rtlCol="0" anchor="t"/>
          <a:lstStyle/>
          <a:p>
            <a:pPr marL="0" indent="0" algn="l">
              <a:lnSpc>
                <a:spcPts val="1900"/>
              </a:lnSpc>
              <a:buNone/>
            </a:pPr>
            <a:r>
              <a:rPr lang="en-US" sz="1200" dirty="0">
                <a:solidFill>
                  <a:srgbClr val="000000"/>
                </a:solidFill>
                <a:latin typeface="Funnel Sans" pitchFamily="34" charset="0"/>
                <a:ea typeface="Funnel Sans" pitchFamily="34" charset="-122"/>
                <a:cs typeface="Funnel Sans" pitchFamily="34" charset="-120"/>
              </a:rPr>
              <a:t>Imagine orchestrating a massive symphony where every musician is a car or a passenger, and every note played is a tiny piece of information. Now, multiply that by millions of simultaneous performances in thousands of cities!</a:t>
            </a:r>
            <a:endParaRPr lang="en-US" sz="1200" dirty="0"/>
          </a:p>
        </p:txBody>
      </p:sp>
      <p:sp>
        <p:nvSpPr>
          <p:cNvPr id="9" name="Text 5"/>
          <p:cNvSpPr/>
          <p:nvPr/>
        </p:nvSpPr>
        <p:spPr>
          <a:xfrm>
            <a:off x="2053352" y="3213021"/>
            <a:ext cx="5073134" cy="989648"/>
          </a:xfrm>
          <a:prstGeom prst="rect">
            <a:avLst/>
          </a:prstGeom>
          <a:noFill/>
          <a:ln/>
        </p:spPr>
        <p:txBody>
          <a:bodyPr wrap="square" lIns="0" tIns="0" rIns="0" bIns="0" rtlCol="0" anchor="t"/>
          <a:lstStyle/>
          <a:p>
            <a:pPr marL="0" indent="0" algn="l">
              <a:lnSpc>
                <a:spcPts val="1900"/>
              </a:lnSpc>
              <a:buNone/>
            </a:pPr>
            <a:r>
              <a:rPr lang="en-US" sz="1200" dirty="0">
                <a:solidFill>
                  <a:srgbClr val="2B3541"/>
                </a:solidFill>
                <a:latin typeface="Funnel Sans" pitchFamily="34" charset="0"/>
                <a:ea typeface="Funnel Sans" pitchFamily="34" charset="-122"/>
                <a:cs typeface="Funnel Sans" pitchFamily="34" charset="-120"/>
              </a:rPr>
              <a:t>That's essentially the challenge Uber faces every day. Operating in over 10,000 cities with 183 million monthly users, Uber manages millions of trips daily. Each trip generates hundreds of real-time updates: GPS locations, pricing, driver availability, arrival estimates, and payments.</a:t>
            </a:r>
            <a:endParaRPr lang="en-US" sz="1200" dirty="0"/>
          </a:p>
        </p:txBody>
      </p:sp>
      <p:sp>
        <p:nvSpPr>
          <p:cNvPr id="10" name="Text 6"/>
          <p:cNvSpPr/>
          <p:nvPr/>
        </p:nvSpPr>
        <p:spPr>
          <a:xfrm>
            <a:off x="2053352" y="4341852"/>
            <a:ext cx="5073134" cy="989648"/>
          </a:xfrm>
          <a:prstGeom prst="rect">
            <a:avLst/>
          </a:prstGeom>
          <a:noFill/>
          <a:ln/>
        </p:spPr>
        <p:txBody>
          <a:bodyPr wrap="square" lIns="0" tIns="0" rIns="0" bIns="0" rtlCol="0" anchor="t"/>
          <a:lstStyle/>
          <a:p>
            <a:pPr marL="0" indent="0" algn="l">
              <a:lnSpc>
                <a:spcPts val="1900"/>
              </a:lnSpc>
              <a:buNone/>
            </a:pPr>
            <a:r>
              <a:rPr lang="en-US" sz="1200" dirty="0">
                <a:solidFill>
                  <a:srgbClr val="2B3541"/>
                </a:solidFill>
                <a:latin typeface="Funnel Sans" pitchFamily="34" charset="0"/>
                <a:ea typeface="Funnel Sans" pitchFamily="34" charset="-122"/>
                <a:cs typeface="Funnel Sans" pitchFamily="34" charset="-120"/>
              </a:rPr>
              <a:t>The system must instantly connect riders with drivers, calculate fare changes on the fly, track vehicles precisely, and process payments securely – all within milliseconds. Any tiny hiccup or delay would instantly impact your ride and Uber's operations.</a:t>
            </a:r>
            <a:endParaRPr lang="en-US" sz="1200" dirty="0"/>
          </a:p>
        </p:txBody>
      </p:sp>
      <p:pic>
        <p:nvPicPr>
          <p:cNvPr id="11" name="Image 2" descr="preencoded.png"/>
          <p:cNvPicPr>
            <a:picLocks noChangeAspect="1"/>
          </p:cNvPicPr>
          <p:nvPr/>
        </p:nvPicPr>
        <p:blipFill>
          <a:blip r:embed="rId6"/>
          <a:stretch>
            <a:fillRect/>
          </a:stretch>
        </p:blipFill>
        <p:spPr>
          <a:xfrm>
            <a:off x="7511534" y="1639729"/>
            <a:ext cx="5073134" cy="5073134"/>
          </a:xfrm>
          <a:prstGeom prst="rect">
            <a:avLst/>
          </a:prstGeom>
        </p:spPr>
      </p:pic>
      <p:sp>
        <p:nvSpPr>
          <p:cNvPr id="12" name="Text 7"/>
          <p:cNvSpPr/>
          <p:nvPr/>
        </p:nvSpPr>
        <p:spPr>
          <a:xfrm>
            <a:off x="2053352" y="7060763"/>
            <a:ext cx="10523696" cy="742236"/>
          </a:xfrm>
          <a:prstGeom prst="rect">
            <a:avLst/>
          </a:prstGeom>
          <a:noFill/>
          <a:ln/>
        </p:spPr>
        <p:txBody>
          <a:bodyPr wrap="square" lIns="0" tIns="0" rIns="0" bIns="0" rtlCol="0" anchor="t"/>
          <a:lstStyle/>
          <a:p>
            <a:pPr marL="0" indent="0" algn="l">
              <a:lnSpc>
                <a:spcPts val="1900"/>
              </a:lnSpc>
              <a:buNone/>
            </a:pPr>
            <a:r>
              <a:rPr lang="en-US" sz="1200" dirty="0">
                <a:solidFill>
                  <a:srgbClr val="2B3541"/>
                </a:solidFill>
                <a:latin typeface="Funnel Sans" pitchFamily="34" charset="0"/>
                <a:ea typeface="Funnel Sans" pitchFamily="34" charset="-122"/>
                <a:cs typeface="Funnel Sans" pitchFamily="34" charset="-120"/>
              </a:rPr>
              <a:t>Standard data systems, which update information only once an hour or day, simply can't keep up with this kind of constant, rapid flow. Uber needed to build a unique data platform capable of processing millions of events every second, with almost no delay, while remaining dependable, flexible, and affordable across its global network.</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1508522" y="469344"/>
            <a:ext cx="2112526" cy="336113"/>
          </a:xfrm>
          <a:prstGeom prst="roundRect">
            <a:avLst>
              <a:gd name="adj" fmla="val 17064"/>
            </a:avLst>
          </a:prstGeom>
          <a:noFill/>
          <a:ln w="7620">
            <a:solidFill>
              <a:srgbClr val="3371A5"/>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8536" y="569119"/>
            <a:ext cx="136446" cy="136446"/>
          </a:xfrm>
          <a:prstGeom prst="rect">
            <a:avLst/>
          </a:prstGeom>
        </p:spPr>
      </p:pic>
      <p:sp>
        <p:nvSpPr>
          <p:cNvPr id="4" name="Text 1"/>
          <p:cNvSpPr/>
          <p:nvPr/>
        </p:nvSpPr>
        <p:spPr>
          <a:xfrm>
            <a:off x="1823204" y="528161"/>
            <a:ext cx="1687830" cy="218480"/>
          </a:xfrm>
          <a:prstGeom prst="rect">
            <a:avLst/>
          </a:prstGeom>
          <a:noFill/>
          <a:ln/>
        </p:spPr>
        <p:txBody>
          <a:bodyPr wrap="none" lIns="0" tIns="0" rIns="0" bIns="0" rtlCol="0" anchor="t"/>
          <a:lstStyle/>
          <a:p>
            <a:pPr marL="0" indent="0" algn="l">
              <a:lnSpc>
                <a:spcPts val="1700"/>
              </a:lnSpc>
              <a:buNone/>
            </a:pPr>
            <a:r>
              <a:rPr lang="en-US" sz="1050" dirty="0">
                <a:solidFill>
                  <a:srgbClr val="3371A5"/>
                </a:solidFill>
                <a:latin typeface="Funnel Sans" pitchFamily="34" charset="0"/>
                <a:ea typeface="Funnel Sans" pitchFamily="34" charset="-122"/>
                <a:cs typeface="Funnel Sans" pitchFamily="34" charset="-120"/>
              </a:rPr>
              <a:t>ARCHITECTURE OVERVIEW</a:t>
            </a:r>
            <a:endParaRPr lang="en-US" sz="1050" dirty="0"/>
          </a:p>
        </p:txBody>
      </p:sp>
      <p:sp>
        <p:nvSpPr>
          <p:cNvPr id="5" name="Text 2"/>
          <p:cNvSpPr/>
          <p:nvPr/>
        </p:nvSpPr>
        <p:spPr>
          <a:xfrm>
            <a:off x="1508522" y="873681"/>
            <a:ext cx="5777270" cy="501968"/>
          </a:xfrm>
          <a:prstGeom prst="rect">
            <a:avLst/>
          </a:prstGeom>
          <a:noFill/>
          <a:ln/>
        </p:spPr>
        <p:txBody>
          <a:bodyPr wrap="none" lIns="0" tIns="0" rIns="0" bIns="0" rtlCol="0" anchor="t"/>
          <a:lstStyle/>
          <a:p>
            <a:pPr marL="0" indent="0" algn="l">
              <a:lnSpc>
                <a:spcPts val="3950"/>
              </a:lnSpc>
              <a:buNone/>
            </a:pPr>
            <a:r>
              <a:rPr lang="en-US" sz="3150" dirty="0">
                <a:solidFill>
                  <a:srgbClr val="051D3A"/>
                </a:solidFill>
                <a:latin typeface="Funnel Display" pitchFamily="34" charset="0"/>
                <a:ea typeface="Funnel Display" pitchFamily="34" charset="-122"/>
                <a:cs typeface="Funnel Display" pitchFamily="34" charset="-120"/>
              </a:rPr>
              <a:t>The Layered Data Architecture</a:t>
            </a:r>
            <a:endParaRPr lang="en-US" sz="3150" dirty="0"/>
          </a:p>
        </p:txBody>
      </p:sp>
      <p:sp>
        <p:nvSpPr>
          <p:cNvPr id="6" name="Text 3"/>
          <p:cNvSpPr/>
          <p:nvPr/>
        </p:nvSpPr>
        <p:spPr>
          <a:xfrm>
            <a:off x="1508522" y="1631633"/>
            <a:ext cx="11613237" cy="546259"/>
          </a:xfrm>
          <a:prstGeom prst="rect">
            <a:avLst/>
          </a:prstGeom>
          <a:noFill/>
          <a:ln/>
        </p:spPr>
        <p:txBody>
          <a:bodyPr wrap="square" lIns="0" tIns="0" rIns="0" bIns="0" rtlCol="0" anchor="t"/>
          <a:lstStyle/>
          <a:p>
            <a:pPr marL="0" indent="0" algn="l">
              <a:lnSpc>
                <a:spcPts val="2150"/>
              </a:lnSpc>
              <a:buNone/>
            </a:pPr>
            <a:r>
              <a:rPr lang="en-US" sz="1300" dirty="0">
                <a:solidFill>
                  <a:srgbClr val="2B3541"/>
                </a:solidFill>
                <a:latin typeface="Funnel Sans" pitchFamily="34" charset="0"/>
                <a:ea typeface="Funnel Sans" pitchFamily="34" charset="-122"/>
                <a:cs typeface="Funnel Sans" pitchFamily="34" charset="-120"/>
              </a:rPr>
              <a:t>Think of Uber's data architecture like a bustling, interconnected city. Each layer plays a vital role in keeping everything running smoothly, from the roads to the city planning department.</a:t>
            </a:r>
            <a:endParaRPr lang="en-US" sz="1300" dirty="0"/>
          </a:p>
        </p:txBody>
      </p:sp>
      <p:sp>
        <p:nvSpPr>
          <p:cNvPr id="7" name="Shape 4"/>
          <p:cNvSpPr/>
          <p:nvPr/>
        </p:nvSpPr>
        <p:spPr>
          <a:xfrm>
            <a:off x="1508522" y="2369820"/>
            <a:ext cx="3757255" cy="3009186"/>
          </a:xfrm>
          <a:prstGeom prst="roundRect">
            <a:avLst>
              <a:gd name="adj" fmla="val 2382"/>
            </a:avLst>
          </a:prstGeom>
          <a:solidFill>
            <a:srgbClr val="FAF5EB"/>
          </a:solidFill>
          <a:ln w="7620">
            <a:solidFill>
              <a:srgbClr val="D5CDBE"/>
            </a:solidFill>
            <a:prstDash val="solid"/>
          </a:ln>
        </p:spPr>
      </p:sp>
      <p:sp>
        <p:nvSpPr>
          <p:cNvPr id="8" name="Shape 5"/>
          <p:cNvSpPr/>
          <p:nvPr/>
        </p:nvSpPr>
        <p:spPr>
          <a:xfrm>
            <a:off x="1686758" y="2548057"/>
            <a:ext cx="512088" cy="512088"/>
          </a:xfrm>
          <a:prstGeom prst="roundRect">
            <a:avLst>
              <a:gd name="adj" fmla="val 17854520"/>
            </a:avLst>
          </a:prstGeom>
          <a:solidFill>
            <a:srgbClr val="3371A5"/>
          </a:solidFill>
          <a:ln/>
        </p:spPr>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7609" y="2688908"/>
            <a:ext cx="230386" cy="230386"/>
          </a:xfrm>
          <a:prstGeom prst="rect">
            <a:avLst/>
          </a:prstGeom>
        </p:spPr>
      </p:pic>
      <p:sp>
        <p:nvSpPr>
          <p:cNvPr id="10" name="Text 6"/>
          <p:cNvSpPr/>
          <p:nvPr/>
        </p:nvSpPr>
        <p:spPr>
          <a:xfrm>
            <a:off x="1686758" y="3230761"/>
            <a:ext cx="2692956" cy="250984"/>
          </a:xfrm>
          <a:prstGeom prst="rect">
            <a:avLst/>
          </a:prstGeom>
          <a:noFill/>
          <a:ln/>
        </p:spPr>
        <p:txBody>
          <a:bodyPr wrap="none" lIns="0" tIns="0" rIns="0" bIns="0" rtlCol="0" anchor="t"/>
          <a:lstStyle/>
          <a:p>
            <a:pPr marL="0" indent="0" algn="l">
              <a:lnSpc>
                <a:spcPts val="1950"/>
              </a:lnSpc>
              <a:buNone/>
            </a:pPr>
            <a:r>
              <a:rPr lang="en-US" sz="1550" dirty="0">
                <a:solidFill>
                  <a:srgbClr val="2B3541"/>
                </a:solidFill>
                <a:latin typeface="Funnel Display" pitchFamily="34" charset="0"/>
                <a:ea typeface="Funnel Display" pitchFamily="34" charset="-122"/>
                <a:cs typeface="Funnel Display" pitchFamily="34" charset="-120"/>
              </a:rPr>
              <a:t>Data Collection (Traffic Flow)</a:t>
            </a:r>
            <a:endParaRPr lang="en-US" sz="1550" dirty="0"/>
          </a:p>
        </p:txBody>
      </p:sp>
      <p:sp>
        <p:nvSpPr>
          <p:cNvPr id="11" name="Text 7"/>
          <p:cNvSpPr/>
          <p:nvPr/>
        </p:nvSpPr>
        <p:spPr>
          <a:xfrm>
            <a:off x="1686758" y="3584138"/>
            <a:ext cx="3400782" cy="1092518"/>
          </a:xfrm>
          <a:prstGeom prst="rect">
            <a:avLst/>
          </a:prstGeom>
          <a:noFill/>
          <a:ln/>
        </p:spPr>
        <p:txBody>
          <a:bodyPr wrap="square" lIns="0" tIns="0" rIns="0" bIns="0" rtlCol="0" anchor="t"/>
          <a:lstStyle/>
          <a:p>
            <a:pPr marL="0" indent="0" algn="l">
              <a:lnSpc>
                <a:spcPts val="2150"/>
              </a:lnSpc>
              <a:buNone/>
            </a:pPr>
            <a:r>
              <a:rPr lang="en-US" sz="1300" dirty="0">
                <a:solidFill>
                  <a:srgbClr val="2B3541"/>
                </a:solidFill>
                <a:latin typeface="Funnel Sans" pitchFamily="34" charset="0"/>
                <a:ea typeface="Funnel Sans" pitchFamily="34" charset="-122"/>
                <a:cs typeface="Funnel Sans" pitchFamily="34" charset="-120"/>
              </a:rPr>
              <a:t>This layer is like the city's roads and sensors, capturing every piece of raw information — from rider requests to driver locations — as it happens, handling millions per second.</a:t>
            </a:r>
            <a:endParaRPr lang="en-US" sz="1300" dirty="0"/>
          </a:p>
        </p:txBody>
      </p:sp>
      <p:sp>
        <p:nvSpPr>
          <p:cNvPr id="12" name="Shape 8"/>
          <p:cNvSpPr/>
          <p:nvPr/>
        </p:nvSpPr>
        <p:spPr>
          <a:xfrm>
            <a:off x="5436394" y="2369820"/>
            <a:ext cx="3757374" cy="3009186"/>
          </a:xfrm>
          <a:prstGeom prst="roundRect">
            <a:avLst>
              <a:gd name="adj" fmla="val 2382"/>
            </a:avLst>
          </a:prstGeom>
          <a:solidFill>
            <a:srgbClr val="FAF5EB"/>
          </a:solidFill>
          <a:ln w="7620">
            <a:solidFill>
              <a:srgbClr val="D5CDBE"/>
            </a:solidFill>
            <a:prstDash val="solid"/>
          </a:ln>
        </p:spPr>
      </p:sp>
      <p:sp>
        <p:nvSpPr>
          <p:cNvPr id="13" name="Shape 9"/>
          <p:cNvSpPr/>
          <p:nvPr/>
        </p:nvSpPr>
        <p:spPr>
          <a:xfrm>
            <a:off x="5614630" y="2548057"/>
            <a:ext cx="512088" cy="512088"/>
          </a:xfrm>
          <a:prstGeom prst="roundRect">
            <a:avLst>
              <a:gd name="adj" fmla="val 17854520"/>
            </a:avLst>
          </a:prstGeom>
          <a:solidFill>
            <a:srgbClr val="3371A5"/>
          </a:solidFill>
          <a:ln/>
        </p:spPr>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5481" y="2688908"/>
            <a:ext cx="230386" cy="230386"/>
          </a:xfrm>
          <a:prstGeom prst="rect">
            <a:avLst/>
          </a:prstGeom>
        </p:spPr>
      </p:pic>
      <p:sp>
        <p:nvSpPr>
          <p:cNvPr id="15" name="Text 10"/>
          <p:cNvSpPr/>
          <p:nvPr/>
        </p:nvSpPr>
        <p:spPr>
          <a:xfrm>
            <a:off x="5614630" y="3230761"/>
            <a:ext cx="3400901" cy="501968"/>
          </a:xfrm>
          <a:prstGeom prst="rect">
            <a:avLst/>
          </a:prstGeom>
          <a:noFill/>
          <a:ln/>
        </p:spPr>
        <p:txBody>
          <a:bodyPr wrap="square" lIns="0" tIns="0" rIns="0" bIns="0" rtlCol="0" anchor="t"/>
          <a:lstStyle/>
          <a:p>
            <a:pPr marL="0" indent="0" algn="l">
              <a:lnSpc>
                <a:spcPts val="1950"/>
              </a:lnSpc>
              <a:buNone/>
            </a:pPr>
            <a:r>
              <a:rPr lang="en-US" sz="1550" dirty="0">
                <a:solidFill>
                  <a:srgbClr val="2B3541"/>
                </a:solidFill>
                <a:latin typeface="Funnel Display" pitchFamily="34" charset="0"/>
                <a:ea typeface="Funnel Display" pitchFamily="34" charset="-122"/>
                <a:cs typeface="Funnel Display" pitchFamily="34" charset="-120"/>
              </a:rPr>
              <a:t>Real-Time Processing (Traffic Management)</a:t>
            </a:r>
            <a:endParaRPr lang="en-US" sz="1550" dirty="0"/>
          </a:p>
        </p:txBody>
      </p:sp>
      <p:sp>
        <p:nvSpPr>
          <p:cNvPr id="16" name="Text 11"/>
          <p:cNvSpPr/>
          <p:nvPr/>
        </p:nvSpPr>
        <p:spPr>
          <a:xfrm>
            <a:off x="5614630" y="3835122"/>
            <a:ext cx="3400901" cy="1365647"/>
          </a:xfrm>
          <a:prstGeom prst="rect">
            <a:avLst/>
          </a:prstGeom>
          <a:noFill/>
          <a:ln/>
        </p:spPr>
        <p:txBody>
          <a:bodyPr wrap="square" lIns="0" tIns="0" rIns="0" bIns="0" rtlCol="0" anchor="t"/>
          <a:lstStyle/>
          <a:p>
            <a:pPr marL="0" indent="0" algn="l">
              <a:lnSpc>
                <a:spcPts val="2150"/>
              </a:lnSpc>
              <a:buNone/>
            </a:pPr>
            <a:r>
              <a:rPr lang="en-US" sz="1300" dirty="0">
                <a:solidFill>
                  <a:srgbClr val="2B3541"/>
                </a:solidFill>
                <a:latin typeface="Funnel Sans" pitchFamily="34" charset="0"/>
                <a:ea typeface="Funnel Sans" pitchFamily="34" charset="-122"/>
                <a:cs typeface="Funnel Sans" pitchFamily="34" charset="-120"/>
              </a:rPr>
              <a:t>This is the city's control room, instantly analyzing live data to calculate estimated arrival times, detect fraud, and adjust pricing for surge demand, keeping the city moving efficiently.</a:t>
            </a:r>
            <a:endParaRPr lang="en-US" sz="1300" dirty="0"/>
          </a:p>
        </p:txBody>
      </p:sp>
      <p:sp>
        <p:nvSpPr>
          <p:cNvPr id="17" name="Shape 12"/>
          <p:cNvSpPr/>
          <p:nvPr/>
        </p:nvSpPr>
        <p:spPr>
          <a:xfrm>
            <a:off x="9364385" y="2369820"/>
            <a:ext cx="3757255" cy="3009186"/>
          </a:xfrm>
          <a:prstGeom prst="roundRect">
            <a:avLst>
              <a:gd name="adj" fmla="val 2382"/>
            </a:avLst>
          </a:prstGeom>
          <a:solidFill>
            <a:srgbClr val="FAF5EB"/>
          </a:solidFill>
          <a:ln w="7620">
            <a:solidFill>
              <a:srgbClr val="D5CDBE"/>
            </a:solidFill>
            <a:prstDash val="solid"/>
          </a:ln>
        </p:spPr>
      </p:sp>
      <p:sp>
        <p:nvSpPr>
          <p:cNvPr id="18" name="Shape 13"/>
          <p:cNvSpPr/>
          <p:nvPr/>
        </p:nvSpPr>
        <p:spPr>
          <a:xfrm>
            <a:off x="9542621" y="2548057"/>
            <a:ext cx="512088" cy="512088"/>
          </a:xfrm>
          <a:prstGeom prst="roundRect">
            <a:avLst>
              <a:gd name="adj" fmla="val 17854520"/>
            </a:avLst>
          </a:prstGeom>
          <a:solidFill>
            <a:srgbClr val="3371A5"/>
          </a:solidFill>
          <a:ln/>
        </p:spPr>
      </p:sp>
      <p:pic>
        <p:nvPicPr>
          <p:cNvPr id="19"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83472" y="2688908"/>
            <a:ext cx="230386" cy="230386"/>
          </a:xfrm>
          <a:prstGeom prst="rect">
            <a:avLst/>
          </a:prstGeom>
        </p:spPr>
      </p:pic>
      <p:sp>
        <p:nvSpPr>
          <p:cNvPr id="20" name="Text 14"/>
          <p:cNvSpPr/>
          <p:nvPr/>
        </p:nvSpPr>
        <p:spPr>
          <a:xfrm>
            <a:off x="9542621" y="3230761"/>
            <a:ext cx="2611398" cy="250984"/>
          </a:xfrm>
          <a:prstGeom prst="rect">
            <a:avLst/>
          </a:prstGeom>
          <a:noFill/>
          <a:ln/>
        </p:spPr>
        <p:txBody>
          <a:bodyPr wrap="none" lIns="0" tIns="0" rIns="0" bIns="0" rtlCol="0" anchor="t"/>
          <a:lstStyle/>
          <a:p>
            <a:pPr marL="0" indent="0" algn="l">
              <a:lnSpc>
                <a:spcPts val="1950"/>
              </a:lnSpc>
              <a:buNone/>
            </a:pPr>
            <a:r>
              <a:rPr lang="en-US" sz="1550" dirty="0">
                <a:solidFill>
                  <a:srgbClr val="2B3541"/>
                </a:solidFill>
                <a:latin typeface="Funnel Display" pitchFamily="34" charset="0"/>
                <a:ea typeface="Funnel Display" pitchFamily="34" charset="-122"/>
                <a:cs typeface="Funnel Display" pitchFamily="34" charset="-120"/>
              </a:rPr>
              <a:t>Data Storage (City Records)</a:t>
            </a:r>
            <a:endParaRPr lang="en-US" sz="1550" dirty="0"/>
          </a:p>
        </p:txBody>
      </p:sp>
      <p:sp>
        <p:nvSpPr>
          <p:cNvPr id="21" name="Text 15"/>
          <p:cNvSpPr/>
          <p:nvPr/>
        </p:nvSpPr>
        <p:spPr>
          <a:xfrm>
            <a:off x="9542621" y="3584138"/>
            <a:ext cx="3400782" cy="1092518"/>
          </a:xfrm>
          <a:prstGeom prst="rect">
            <a:avLst/>
          </a:prstGeom>
          <a:noFill/>
          <a:ln/>
        </p:spPr>
        <p:txBody>
          <a:bodyPr wrap="square" lIns="0" tIns="0" rIns="0" bIns="0" rtlCol="0" anchor="t"/>
          <a:lstStyle/>
          <a:p>
            <a:pPr marL="0" indent="0" algn="l">
              <a:lnSpc>
                <a:spcPts val="2150"/>
              </a:lnSpc>
              <a:buNone/>
            </a:pPr>
            <a:r>
              <a:rPr lang="en-US" sz="1300" dirty="0">
                <a:solidFill>
                  <a:srgbClr val="2B3541"/>
                </a:solidFill>
                <a:latin typeface="Funnel Sans" pitchFamily="34" charset="0"/>
                <a:ea typeface="Funnel Sans" pitchFamily="34" charset="-122"/>
                <a:cs typeface="Funnel Sans" pitchFamily="34" charset="-120"/>
              </a:rPr>
              <a:t>This acts as the city's memory, securely storing everything. Short-term records are available instantly, while long-term archives inform future planning.</a:t>
            </a:r>
            <a:endParaRPr lang="en-US" sz="1300" dirty="0"/>
          </a:p>
        </p:txBody>
      </p:sp>
      <p:sp>
        <p:nvSpPr>
          <p:cNvPr id="22" name="Shape 16"/>
          <p:cNvSpPr/>
          <p:nvPr/>
        </p:nvSpPr>
        <p:spPr>
          <a:xfrm>
            <a:off x="1508522" y="5549622"/>
            <a:ext cx="5721191" cy="2211943"/>
          </a:xfrm>
          <a:prstGeom prst="roundRect">
            <a:avLst>
              <a:gd name="adj" fmla="val 3241"/>
            </a:avLst>
          </a:prstGeom>
          <a:solidFill>
            <a:srgbClr val="FAF5EB"/>
          </a:solidFill>
          <a:ln w="7620">
            <a:solidFill>
              <a:srgbClr val="D5CDBE"/>
            </a:solidFill>
            <a:prstDash val="solid"/>
          </a:ln>
        </p:spPr>
      </p:sp>
      <p:sp>
        <p:nvSpPr>
          <p:cNvPr id="23" name="Shape 17"/>
          <p:cNvSpPr/>
          <p:nvPr/>
        </p:nvSpPr>
        <p:spPr>
          <a:xfrm>
            <a:off x="1686758" y="5727859"/>
            <a:ext cx="512088" cy="512088"/>
          </a:xfrm>
          <a:prstGeom prst="roundRect">
            <a:avLst>
              <a:gd name="adj" fmla="val 17854520"/>
            </a:avLst>
          </a:prstGeom>
          <a:solidFill>
            <a:srgbClr val="3371A5"/>
          </a:solidFill>
          <a:ln/>
        </p:spPr>
      </p:sp>
      <p:pic>
        <p:nvPicPr>
          <p:cNvPr id="24"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27609" y="5868710"/>
            <a:ext cx="230386" cy="230386"/>
          </a:xfrm>
          <a:prstGeom prst="rect">
            <a:avLst/>
          </a:prstGeom>
        </p:spPr>
      </p:pic>
      <p:sp>
        <p:nvSpPr>
          <p:cNvPr id="25" name="Text 18"/>
          <p:cNvSpPr/>
          <p:nvPr/>
        </p:nvSpPr>
        <p:spPr>
          <a:xfrm>
            <a:off x="1686758" y="6410563"/>
            <a:ext cx="2642473" cy="250984"/>
          </a:xfrm>
          <a:prstGeom prst="rect">
            <a:avLst/>
          </a:prstGeom>
          <a:noFill/>
          <a:ln/>
        </p:spPr>
        <p:txBody>
          <a:bodyPr wrap="none" lIns="0" tIns="0" rIns="0" bIns="0" rtlCol="0" anchor="t"/>
          <a:lstStyle/>
          <a:p>
            <a:pPr marL="0" indent="0" algn="l">
              <a:lnSpc>
                <a:spcPts val="1950"/>
              </a:lnSpc>
              <a:buNone/>
            </a:pPr>
            <a:r>
              <a:rPr lang="en-US" sz="1550" dirty="0">
                <a:solidFill>
                  <a:srgbClr val="2B3541"/>
                </a:solidFill>
                <a:latin typeface="Funnel Display" pitchFamily="34" charset="0"/>
                <a:ea typeface="Funnel Display" pitchFamily="34" charset="-122"/>
                <a:cs typeface="Funnel Display" pitchFamily="34" charset="-120"/>
              </a:rPr>
              <a:t>Data Delivery (City Services)</a:t>
            </a:r>
            <a:endParaRPr lang="en-US" sz="1550" dirty="0"/>
          </a:p>
        </p:txBody>
      </p:sp>
      <p:sp>
        <p:nvSpPr>
          <p:cNvPr id="26" name="Text 19"/>
          <p:cNvSpPr/>
          <p:nvPr/>
        </p:nvSpPr>
        <p:spPr>
          <a:xfrm>
            <a:off x="1686758" y="6763941"/>
            <a:ext cx="5364718" cy="819388"/>
          </a:xfrm>
          <a:prstGeom prst="rect">
            <a:avLst/>
          </a:prstGeom>
          <a:noFill/>
          <a:ln/>
        </p:spPr>
        <p:txBody>
          <a:bodyPr wrap="square" lIns="0" tIns="0" rIns="0" bIns="0" rtlCol="0" anchor="t"/>
          <a:lstStyle/>
          <a:p>
            <a:pPr marL="0" indent="0" algn="l">
              <a:lnSpc>
                <a:spcPts val="2150"/>
              </a:lnSpc>
              <a:buNone/>
            </a:pPr>
            <a:r>
              <a:rPr lang="en-US" sz="1300" dirty="0">
                <a:solidFill>
                  <a:srgbClr val="2B3541"/>
                </a:solidFill>
                <a:latin typeface="Funnel Sans" pitchFamily="34" charset="0"/>
                <a:ea typeface="Funnel Sans" pitchFamily="34" charset="-122"/>
                <a:cs typeface="Funnel Sans" pitchFamily="34" charset="-120"/>
              </a:rPr>
              <a:t>These are the city's essential services, providing immediate access to processed information. It powers your Uber app, internal dashboards, and fuels learning systems.</a:t>
            </a:r>
            <a:endParaRPr lang="en-US" sz="1300" dirty="0"/>
          </a:p>
        </p:txBody>
      </p:sp>
      <p:sp>
        <p:nvSpPr>
          <p:cNvPr id="27" name="Shape 20"/>
          <p:cNvSpPr/>
          <p:nvPr/>
        </p:nvSpPr>
        <p:spPr>
          <a:xfrm>
            <a:off x="7400330" y="5549622"/>
            <a:ext cx="5721310" cy="2211943"/>
          </a:xfrm>
          <a:prstGeom prst="roundRect">
            <a:avLst>
              <a:gd name="adj" fmla="val 3241"/>
            </a:avLst>
          </a:prstGeom>
          <a:solidFill>
            <a:srgbClr val="FAF5EB"/>
          </a:solidFill>
          <a:ln w="7620">
            <a:solidFill>
              <a:srgbClr val="D5CDBE"/>
            </a:solidFill>
            <a:prstDash val="solid"/>
          </a:ln>
        </p:spPr>
      </p:sp>
      <p:sp>
        <p:nvSpPr>
          <p:cNvPr id="28" name="Shape 21"/>
          <p:cNvSpPr/>
          <p:nvPr/>
        </p:nvSpPr>
        <p:spPr>
          <a:xfrm>
            <a:off x="7578566" y="5727859"/>
            <a:ext cx="512088" cy="512088"/>
          </a:xfrm>
          <a:prstGeom prst="roundRect">
            <a:avLst>
              <a:gd name="adj" fmla="val 17854520"/>
            </a:avLst>
          </a:prstGeom>
          <a:solidFill>
            <a:srgbClr val="3371A5"/>
          </a:solidFill>
          <a:ln/>
        </p:spPr>
      </p:sp>
      <p:pic>
        <p:nvPicPr>
          <p:cNvPr id="29"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19417" y="5868710"/>
            <a:ext cx="230386" cy="230386"/>
          </a:xfrm>
          <a:prstGeom prst="rect">
            <a:avLst/>
          </a:prstGeom>
        </p:spPr>
      </p:pic>
      <p:sp>
        <p:nvSpPr>
          <p:cNvPr id="30" name="Text 22"/>
          <p:cNvSpPr/>
          <p:nvPr/>
        </p:nvSpPr>
        <p:spPr>
          <a:xfrm>
            <a:off x="7578566" y="6410563"/>
            <a:ext cx="2811066" cy="250984"/>
          </a:xfrm>
          <a:prstGeom prst="rect">
            <a:avLst/>
          </a:prstGeom>
          <a:noFill/>
          <a:ln/>
        </p:spPr>
        <p:txBody>
          <a:bodyPr wrap="none" lIns="0" tIns="0" rIns="0" bIns="0" rtlCol="0" anchor="t"/>
          <a:lstStyle/>
          <a:p>
            <a:pPr marL="0" indent="0" algn="l">
              <a:lnSpc>
                <a:spcPts val="1950"/>
              </a:lnSpc>
              <a:buNone/>
            </a:pPr>
            <a:r>
              <a:rPr lang="en-US" sz="1550" dirty="0">
                <a:solidFill>
                  <a:srgbClr val="2B3541"/>
                </a:solidFill>
                <a:latin typeface="Funnel Display" pitchFamily="34" charset="0"/>
                <a:ea typeface="Funnel Display" pitchFamily="34" charset="-122"/>
                <a:cs typeface="Funnel Display" pitchFamily="34" charset="-120"/>
              </a:rPr>
              <a:t>Analytics &amp; ML (City Planning)</a:t>
            </a:r>
            <a:endParaRPr lang="en-US" sz="1550" dirty="0"/>
          </a:p>
        </p:txBody>
      </p:sp>
      <p:sp>
        <p:nvSpPr>
          <p:cNvPr id="31" name="Text 23"/>
          <p:cNvSpPr/>
          <p:nvPr/>
        </p:nvSpPr>
        <p:spPr>
          <a:xfrm>
            <a:off x="7578566" y="6763941"/>
            <a:ext cx="5364837" cy="819388"/>
          </a:xfrm>
          <a:prstGeom prst="rect">
            <a:avLst/>
          </a:prstGeom>
          <a:noFill/>
          <a:ln/>
        </p:spPr>
        <p:txBody>
          <a:bodyPr wrap="square" lIns="0" tIns="0" rIns="0" bIns="0" rtlCol="0" anchor="t"/>
          <a:lstStyle/>
          <a:p>
            <a:pPr marL="0" indent="0" algn="l">
              <a:lnSpc>
                <a:spcPts val="2150"/>
              </a:lnSpc>
              <a:buNone/>
            </a:pPr>
            <a:r>
              <a:rPr lang="en-US" sz="1300" dirty="0">
                <a:solidFill>
                  <a:srgbClr val="2B3541"/>
                </a:solidFill>
                <a:latin typeface="Funnel Sans" pitchFamily="34" charset="0"/>
                <a:ea typeface="Funnel Sans" pitchFamily="34" charset="-122"/>
                <a:cs typeface="Funnel Sans" pitchFamily="34" charset="-120"/>
              </a:rPr>
              <a:t>This layer is the city's planning department, using all the data to predict demand, optimize routes, and personalize experiences for riders and drivers, shaping the city's future.</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1409462" y="491014"/>
            <a:ext cx="1978223" cy="341590"/>
          </a:xfrm>
          <a:prstGeom prst="roundRect">
            <a:avLst>
              <a:gd name="adj" fmla="val 17077"/>
            </a:avLst>
          </a:prstGeom>
          <a:noFill/>
          <a:ln w="7620">
            <a:solidFill>
              <a:srgbClr val="3371A5"/>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1142" y="592336"/>
            <a:ext cx="138827" cy="138827"/>
          </a:xfrm>
          <a:prstGeom prst="rect">
            <a:avLst/>
          </a:prstGeom>
        </p:spPr>
      </p:pic>
      <p:sp>
        <p:nvSpPr>
          <p:cNvPr id="4" name="Text 1"/>
          <p:cNvSpPr/>
          <p:nvPr/>
        </p:nvSpPr>
        <p:spPr>
          <a:xfrm>
            <a:off x="1729383" y="550664"/>
            <a:ext cx="1546622" cy="222290"/>
          </a:xfrm>
          <a:prstGeom prst="rect">
            <a:avLst/>
          </a:prstGeom>
          <a:noFill/>
          <a:ln/>
        </p:spPr>
        <p:txBody>
          <a:bodyPr wrap="none" lIns="0" tIns="0" rIns="0" bIns="0" rtlCol="0" anchor="t"/>
          <a:lstStyle/>
          <a:p>
            <a:pPr marL="0" indent="0" algn="l">
              <a:lnSpc>
                <a:spcPts val="1700"/>
              </a:lnSpc>
              <a:buNone/>
            </a:pPr>
            <a:r>
              <a:rPr lang="en-US" sz="1050" dirty="0">
                <a:solidFill>
                  <a:srgbClr val="3371A5"/>
                </a:solidFill>
                <a:latin typeface="Funnel Sans" pitchFamily="34" charset="0"/>
                <a:ea typeface="Funnel Sans" pitchFamily="34" charset="-122"/>
                <a:cs typeface="Funnel Sans" pitchFamily="34" charset="-120"/>
              </a:rPr>
              <a:t>SYSTEM ARCHITECTURE</a:t>
            </a:r>
            <a:endParaRPr lang="en-US" sz="1050" dirty="0"/>
          </a:p>
        </p:txBody>
      </p:sp>
      <p:sp>
        <p:nvSpPr>
          <p:cNvPr id="5" name="Text 2"/>
          <p:cNvSpPr/>
          <p:nvPr/>
        </p:nvSpPr>
        <p:spPr>
          <a:xfrm>
            <a:off x="1409462" y="902018"/>
            <a:ext cx="11336774" cy="510540"/>
          </a:xfrm>
          <a:prstGeom prst="rect">
            <a:avLst/>
          </a:prstGeom>
          <a:noFill/>
          <a:ln/>
        </p:spPr>
        <p:txBody>
          <a:bodyPr wrap="none" lIns="0" tIns="0" rIns="0" bIns="0" rtlCol="0" anchor="t"/>
          <a:lstStyle/>
          <a:p>
            <a:pPr marL="0" indent="0" algn="l">
              <a:lnSpc>
                <a:spcPts val="4000"/>
              </a:lnSpc>
              <a:buNone/>
            </a:pPr>
            <a:r>
              <a:rPr lang="en-US" sz="3200" dirty="0">
                <a:solidFill>
                  <a:srgbClr val="051D3A"/>
                </a:solidFill>
                <a:latin typeface="Funnel Display" pitchFamily="34" charset="0"/>
                <a:ea typeface="Funnel Display" pitchFamily="34" charset="-122"/>
                <a:cs typeface="Funnel Display" pitchFamily="34" charset="-120"/>
              </a:rPr>
              <a:t>Uber's Real-Time Data Architecture: Complete System Flow</a:t>
            </a:r>
            <a:endParaRPr lang="en-US" sz="3200" dirty="0"/>
          </a:p>
        </p:txBody>
      </p:sp>
      <p:sp>
        <p:nvSpPr>
          <p:cNvPr id="6" name="Text 3"/>
          <p:cNvSpPr/>
          <p:nvPr/>
        </p:nvSpPr>
        <p:spPr>
          <a:xfrm>
            <a:off x="1409462" y="1672947"/>
            <a:ext cx="11811357" cy="555308"/>
          </a:xfrm>
          <a:prstGeom prst="rect">
            <a:avLst/>
          </a:prstGeom>
          <a:noFill/>
          <a:ln/>
        </p:spPr>
        <p:txBody>
          <a:bodyPr wrap="square" lIns="0" tIns="0" rIns="0" bIns="0" rtlCol="0" anchor="t"/>
          <a:lstStyle/>
          <a:p>
            <a:pPr marL="0" indent="0" algn="l">
              <a:lnSpc>
                <a:spcPts val="2150"/>
              </a:lnSpc>
              <a:buNone/>
            </a:pPr>
            <a:r>
              <a:rPr lang="en-US" sz="1350" dirty="0">
                <a:solidFill>
                  <a:srgbClr val="2B3541"/>
                </a:solidFill>
                <a:latin typeface="Funnel Sans" pitchFamily="34" charset="0"/>
                <a:ea typeface="Funnel Sans" pitchFamily="34" charset="-122"/>
                <a:cs typeface="Funnel Sans" pitchFamily="34" charset="-120"/>
              </a:rPr>
              <a:t>Explore the intricate journey of data through Uber's real-time infrastructure, from initial sources to user-facing applications, highlighting key components and latency at each stage.</a:t>
            </a:r>
            <a:endParaRPr lang="en-US" sz="1350" dirty="0"/>
          </a:p>
        </p:txBody>
      </p:sp>
      <p:pic>
        <p:nvPicPr>
          <p:cNvPr id="7" name="Image 1" descr="preencoded.png"/>
          <p:cNvPicPr>
            <a:picLocks noChangeAspect="1"/>
          </p:cNvPicPr>
          <p:nvPr/>
        </p:nvPicPr>
        <p:blipFill>
          <a:blip r:embed="rId5"/>
          <a:stretch>
            <a:fillRect/>
          </a:stretch>
        </p:blipFill>
        <p:spPr>
          <a:xfrm>
            <a:off x="1409462" y="2423517"/>
            <a:ext cx="11811357" cy="5315069"/>
          </a:xfrm>
          <a:prstGeom prst="rect">
            <a:avLst/>
          </a:prstGeom>
        </p:spPr>
      </p:pic>
      <p:sp>
        <p:nvSpPr>
          <p:cNvPr id="8" name="Text 4"/>
          <p:cNvSpPr/>
          <p:nvPr/>
        </p:nvSpPr>
        <p:spPr>
          <a:xfrm>
            <a:off x="3188651" y="2653851"/>
            <a:ext cx="2066972" cy="300428"/>
          </a:xfrm>
          <a:prstGeom prst="rect">
            <a:avLst/>
          </a:prstGeom>
          <a:noFill/>
          <a:ln/>
        </p:spPr>
        <p:txBody>
          <a:bodyPr wrap="none" lIns="0" tIns="0" rIns="0" bIns="0" rtlCol="0" anchor="t"/>
          <a:lstStyle/>
          <a:p>
            <a:pPr marL="0" indent="0" algn="ct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DATA SOURCES</a:t>
            </a:r>
            <a:endParaRPr lang="en-US" sz="1250" dirty="0"/>
          </a:p>
        </p:txBody>
      </p:sp>
      <p:sp>
        <p:nvSpPr>
          <p:cNvPr id="9" name="Text 5"/>
          <p:cNvSpPr/>
          <p:nvPr/>
        </p:nvSpPr>
        <p:spPr>
          <a:xfrm>
            <a:off x="3188651" y="3045135"/>
            <a:ext cx="2066972" cy="511064"/>
          </a:xfrm>
          <a:prstGeom prst="rect">
            <a:avLst/>
          </a:prstGeom>
          <a:noFill/>
          <a:ln/>
        </p:spPr>
        <p:txBody>
          <a:bodyPr wrap="square" lIns="0" tIns="0" rIns="0" bIns="0" rtlCol="0" anchor="t"/>
          <a:lstStyle/>
          <a:p>
            <a:pPr marL="0" indent="0" algn="ctr">
              <a:lnSpc>
                <a:spcPts val="1350"/>
              </a:lnSpc>
              <a:buNone/>
            </a:pPr>
            <a:r>
              <a:rPr lang="en-US" sz="1050" dirty="0">
                <a:solidFill>
                  <a:srgbClr val="2B3541"/>
                </a:solidFill>
                <a:latin typeface="Funnel Sans" pitchFamily="34" charset="0"/>
                <a:ea typeface="Funnel Sans" pitchFamily="34" charset="-122"/>
                <a:cs typeface="Funnel Sans" pitchFamily="34" charset="-120"/>
              </a:rPr>
              <a:t>Rider, driver, sensors, third-party APIs</a:t>
            </a:r>
            <a:endParaRPr lang="en-US" sz="1050" dirty="0"/>
          </a:p>
        </p:txBody>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98901" y="4092284"/>
            <a:ext cx="457828" cy="457829"/>
          </a:xfrm>
          <a:prstGeom prst="rect">
            <a:avLst/>
          </a:prstGeom>
        </p:spPr>
      </p:pic>
      <p:sp>
        <p:nvSpPr>
          <p:cNvPr id="11" name="Text 6"/>
          <p:cNvSpPr/>
          <p:nvPr/>
        </p:nvSpPr>
        <p:spPr>
          <a:xfrm>
            <a:off x="5232908" y="6640153"/>
            <a:ext cx="2078328" cy="300428"/>
          </a:xfrm>
          <a:prstGeom prst="rect">
            <a:avLst/>
          </a:prstGeom>
          <a:noFill/>
          <a:ln/>
        </p:spPr>
        <p:txBody>
          <a:bodyPr wrap="none" lIns="0" tIns="0" rIns="0" bIns="0" rtlCol="0" anchor="t"/>
          <a:lstStyle/>
          <a:p>
            <a:pPr marL="0" indent="0" algn="ct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INGESTION</a:t>
            </a:r>
            <a:endParaRPr lang="en-US" sz="1250" dirty="0"/>
          </a:p>
        </p:txBody>
      </p:sp>
      <p:sp>
        <p:nvSpPr>
          <p:cNvPr id="12" name="Text 7"/>
          <p:cNvSpPr/>
          <p:nvPr/>
        </p:nvSpPr>
        <p:spPr>
          <a:xfrm>
            <a:off x="5232908" y="7031436"/>
            <a:ext cx="2078328" cy="511065"/>
          </a:xfrm>
          <a:prstGeom prst="rect">
            <a:avLst/>
          </a:prstGeom>
          <a:noFill/>
          <a:ln/>
        </p:spPr>
        <p:txBody>
          <a:bodyPr wrap="square" lIns="0" tIns="0" rIns="0" bIns="0" rtlCol="0" anchor="t"/>
          <a:lstStyle/>
          <a:p>
            <a:pPr marL="0" indent="0" algn="ctr">
              <a:lnSpc>
                <a:spcPts val="1350"/>
              </a:lnSpc>
              <a:buNone/>
            </a:pPr>
            <a:r>
              <a:rPr lang="en-US" sz="1050" dirty="0">
                <a:solidFill>
                  <a:srgbClr val="2B3541"/>
                </a:solidFill>
                <a:latin typeface="Funnel Sans" pitchFamily="34" charset="0"/>
                <a:ea typeface="Funnel Sans" pitchFamily="34" charset="-122"/>
                <a:cs typeface="Funnel Sans" pitchFamily="34" charset="-120"/>
              </a:rPr>
              <a:t>API Gateway → Kafka → Collectors</a:t>
            </a:r>
            <a:endParaRPr lang="en-US" sz="1050" dirty="0"/>
          </a:p>
        </p:txBody>
      </p:sp>
      <p:pic>
        <p:nvPicPr>
          <p:cNvPr id="13"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3158" y="5761761"/>
            <a:ext cx="457828" cy="457829"/>
          </a:xfrm>
          <a:prstGeom prst="rect">
            <a:avLst/>
          </a:prstGeom>
        </p:spPr>
      </p:pic>
      <p:sp>
        <p:nvSpPr>
          <p:cNvPr id="14" name="Text 8"/>
          <p:cNvSpPr/>
          <p:nvPr/>
        </p:nvSpPr>
        <p:spPr>
          <a:xfrm>
            <a:off x="7254452" y="2463799"/>
            <a:ext cx="2066971" cy="600856"/>
          </a:xfrm>
          <a:prstGeom prst="rect">
            <a:avLst/>
          </a:prstGeom>
          <a:noFill/>
          <a:ln/>
        </p:spPr>
        <p:txBody>
          <a:bodyPr wrap="square" lIns="0" tIns="0" rIns="0" bIns="0" rtlCol="0" anchor="t"/>
          <a:lstStyle/>
          <a:p>
            <a:pPr marL="0" indent="0" algn="ct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STREAM PROCESSING</a:t>
            </a:r>
            <a:endParaRPr lang="en-US" sz="1250" dirty="0"/>
          </a:p>
        </p:txBody>
      </p:sp>
      <p:sp>
        <p:nvSpPr>
          <p:cNvPr id="15" name="Text 9"/>
          <p:cNvSpPr/>
          <p:nvPr/>
        </p:nvSpPr>
        <p:spPr>
          <a:xfrm>
            <a:off x="7254452" y="3155510"/>
            <a:ext cx="2066971" cy="511064"/>
          </a:xfrm>
          <a:prstGeom prst="rect">
            <a:avLst/>
          </a:prstGeom>
          <a:noFill/>
          <a:ln/>
        </p:spPr>
        <p:txBody>
          <a:bodyPr wrap="square" lIns="0" tIns="0" rIns="0" bIns="0" rtlCol="0" anchor="t"/>
          <a:lstStyle/>
          <a:p>
            <a:pPr marL="0" indent="0" algn="ctr">
              <a:lnSpc>
                <a:spcPts val="1350"/>
              </a:lnSpc>
              <a:buNone/>
            </a:pPr>
            <a:r>
              <a:rPr lang="en-US" sz="1050" dirty="0">
                <a:solidFill>
                  <a:srgbClr val="2B3541"/>
                </a:solidFill>
                <a:latin typeface="Funnel Sans" pitchFamily="34" charset="0"/>
                <a:ea typeface="Funnel Sans" pitchFamily="34" charset="-122"/>
                <a:cs typeface="Funnel Sans" pitchFamily="34" charset="-120"/>
              </a:rPr>
              <a:t>Real-time engine: H3, matching, pricing, ML</a:t>
            </a:r>
            <a:endParaRPr lang="en-US" sz="1050" dirty="0"/>
          </a:p>
        </p:txBody>
      </p:sp>
      <p:pic>
        <p:nvPicPr>
          <p:cNvPr id="16"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98773" y="4046856"/>
            <a:ext cx="457829" cy="457829"/>
          </a:xfrm>
          <a:prstGeom prst="rect">
            <a:avLst/>
          </a:prstGeom>
        </p:spPr>
      </p:pic>
      <p:sp>
        <p:nvSpPr>
          <p:cNvPr id="17" name="Text 10"/>
          <p:cNvSpPr/>
          <p:nvPr/>
        </p:nvSpPr>
        <p:spPr>
          <a:xfrm>
            <a:off x="9298709" y="6512387"/>
            <a:ext cx="2066972" cy="300428"/>
          </a:xfrm>
          <a:prstGeom prst="rect">
            <a:avLst/>
          </a:prstGeom>
          <a:noFill/>
          <a:ln/>
        </p:spPr>
        <p:txBody>
          <a:bodyPr wrap="none" lIns="0" tIns="0" rIns="0" bIns="0" rtlCol="0" anchor="t"/>
          <a:lstStyle/>
          <a:p>
            <a:pPr marL="0" indent="0" algn="ct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STORAGE &amp; APPS</a:t>
            </a:r>
            <a:endParaRPr lang="en-US" sz="1250" dirty="0"/>
          </a:p>
        </p:txBody>
      </p:sp>
      <p:sp>
        <p:nvSpPr>
          <p:cNvPr id="18" name="Text 11"/>
          <p:cNvSpPr/>
          <p:nvPr/>
        </p:nvSpPr>
        <p:spPr>
          <a:xfrm>
            <a:off x="9298709" y="6903670"/>
            <a:ext cx="2066972" cy="766596"/>
          </a:xfrm>
          <a:prstGeom prst="rect">
            <a:avLst/>
          </a:prstGeom>
          <a:noFill/>
          <a:ln/>
        </p:spPr>
        <p:txBody>
          <a:bodyPr wrap="square" lIns="0" tIns="0" rIns="0" bIns="0" rtlCol="0" anchor="t"/>
          <a:lstStyle/>
          <a:p>
            <a:pPr marL="0" indent="0" algn="ctr">
              <a:lnSpc>
                <a:spcPts val="1350"/>
              </a:lnSpc>
              <a:buNone/>
            </a:pPr>
            <a:r>
              <a:rPr lang="en-US" sz="1050" dirty="0">
                <a:solidFill>
                  <a:srgbClr val="2B3541"/>
                </a:solidFill>
                <a:latin typeface="Funnel Sans" pitchFamily="34" charset="0"/>
                <a:ea typeface="Funnel Sans" pitchFamily="34" charset="-122"/>
                <a:cs typeface="Funnel Sans" pitchFamily="34" charset="-120"/>
              </a:rPr>
              <a:t>Hot/Warm/Cold storage → Apps &amp; analytics</a:t>
            </a:r>
            <a:endParaRPr lang="en-US" sz="1050" dirty="0"/>
          </a:p>
        </p:txBody>
      </p:sp>
      <p:pic>
        <p:nvPicPr>
          <p:cNvPr id="19"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08959" y="5761761"/>
            <a:ext cx="457829" cy="4578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3752612" y="287893"/>
            <a:ext cx="1295043" cy="211931"/>
          </a:xfrm>
          <a:prstGeom prst="roundRect">
            <a:avLst>
              <a:gd name="adj" fmla="val 16604"/>
            </a:avLst>
          </a:prstGeom>
          <a:noFill/>
          <a:ln w="7620">
            <a:solidFill>
              <a:srgbClr val="3371A5"/>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2978" y="351949"/>
            <a:ext cx="83701" cy="83701"/>
          </a:xfrm>
          <a:prstGeom prst="rect">
            <a:avLst/>
          </a:prstGeom>
        </p:spPr>
      </p:pic>
      <p:sp>
        <p:nvSpPr>
          <p:cNvPr id="4" name="Text 1"/>
          <p:cNvSpPr/>
          <p:nvPr/>
        </p:nvSpPr>
        <p:spPr>
          <a:xfrm>
            <a:off x="3948470" y="326827"/>
            <a:ext cx="1028819" cy="134064"/>
          </a:xfrm>
          <a:prstGeom prst="rect">
            <a:avLst/>
          </a:prstGeom>
          <a:noFill/>
          <a:ln/>
        </p:spPr>
        <p:txBody>
          <a:bodyPr wrap="none" lIns="0" tIns="0" rIns="0" bIns="0" rtlCol="0" anchor="t"/>
          <a:lstStyle/>
          <a:p>
            <a:pPr marL="0" indent="0" algn="l">
              <a:lnSpc>
                <a:spcPts val="1050"/>
              </a:lnSpc>
              <a:buNone/>
            </a:pPr>
            <a:r>
              <a:rPr lang="en-US" sz="650" dirty="0">
                <a:solidFill>
                  <a:srgbClr val="3371A5"/>
                </a:solidFill>
                <a:latin typeface="Funnel Sans" pitchFamily="34" charset="0"/>
                <a:ea typeface="Funnel Sans" pitchFamily="34" charset="-122"/>
                <a:cs typeface="Funnel Sans" pitchFamily="34" charset="-120"/>
              </a:rPr>
              <a:t>ARCHITECTURE DEEP DIVE</a:t>
            </a:r>
            <a:endParaRPr lang="en-US" sz="650" dirty="0"/>
          </a:p>
        </p:txBody>
      </p:sp>
      <p:sp>
        <p:nvSpPr>
          <p:cNvPr id="5" name="Text 2"/>
          <p:cNvSpPr/>
          <p:nvPr/>
        </p:nvSpPr>
        <p:spPr>
          <a:xfrm>
            <a:off x="3752612" y="541615"/>
            <a:ext cx="5888831" cy="308015"/>
          </a:xfrm>
          <a:prstGeom prst="rect">
            <a:avLst/>
          </a:prstGeom>
          <a:noFill/>
          <a:ln/>
        </p:spPr>
        <p:txBody>
          <a:bodyPr wrap="none" lIns="0" tIns="0" rIns="0" bIns="0" rtlCol="0" anchor="t"/>
          <a:lstStyle/>
          <a:p>
            <a:pPr marL="0" indent="0" algn="l">
              <a:lnSpc>
                <a:spcPts val="2400"/>
              </a:lnSpc>
              <a:buNone/>
            </a:pPr>
            <a:r>
              <a:rPr lang="en-US" sz="1900" dirty="0">
                <a:solidFill>
                  <a:srgbClr val="051D3A"/>
                </a:solidFill>
                <a:latin typeface="Funnel Display" pitchFamily="34" charset="0"/>
                <a:ea typeface="Funnel Display" pitchFamily="34" charset="-122"/>
                <a:cs typeface="Funnel Display" pitchFamily="34" charset="-120"/>
              </a:rPr>
              <a:t>Architecture Deep Dive: Understanding Each Layer</a:t>
            </a:r>
            <a:endParaRPr lang="en-US" sz="1900" dirty="0"/>
          </a:p>
        </p:txBody>
      </p:sp>
      <p:sp>
        <p:nvSpPr>
          <p:cNvPr id="6" name="Text 3"/>
          <p:cNvSpPr/>
          <p:nvPr/>
        </p:nvSpPr>
        <p:spPr>
          <a:xfrm>
            <a:off x="3752612" y="1006673"/>
            <a:ext cx="712505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Let's peel back the layers of Uber's real-time data architecture to understand how each component contributes to a seamlessly efficient, global operation.</a:t>
            </a:r>
            <a:endParaRPr lang="en-US" sz="800" dirty="0"/>
          </a:p>
        </p:txBody>
      </p:sp>
      <p:sp>
        <p:nvSpPr>
          <p:cNvPr id="7" name="Shape 4"/>
          <p:cNvSpPr/>
          <p:nvPr/>
        </p:nvSpPr>
        <p:spPr>
          <a:xfrm>
            <a:off x="3752612" y="1459706"/>
            <a:ext cx="2305169" cy="2876431"/>
          </a:xfrm>
          <a:prstGeom prst="roundRect">
            <a:avLst>
              <a:gd name="adj" fmla="val 1908"/>
            </a:avLst>
          </a:prstGeom>
          <a:solidFill>
            <a:srgbClr val="FAF5EB"/>
          </a:solidFill>
          <a:ln w="7620">
            <a:solidFill>
              <a:srgbClr val="D5CDBE"/>
            </a:solidFill>
            <a:prstDash val="solid"/>
          </a:ln>
        </p:spPr>
      </p:sp>
      <p:sp>
        <p:nvSpPr>
          <p:cNvPr id="8" name="Shape 5"/>
          <p:cNvSpPr/>
          <p:nvPr/>
        </p:nvSpPr>
        <p:spPr>
          <a:xfrm>
            <a:off x="3864888" y="1571982"/>
            <a:ext cx="314087" cy="314087"/>
          </a:xfrm>
          <a:prstGeom prst="roundRect">
            <a:avLst>
              <a:gd name="adj" fmla="val 29110041"/>
            </a:avLst>
          </a:prstGeom>
          <a:solidFill>
            <a:srgbClr val="3371A5"/>
          </a:solidFill>
          <a:ln/>
        </p:spPr>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1208" y="1658303"/>
            <a:ext cx="141327" cy="141327"/>
          </a:xfrm>
          <a:prstGeom prst="rect">
            <a:avLst/>
          </a:prstGeom>
        </p:spPr>
      </p:pic>
      <p:sp>
        <p:nvSpPr>
          <p:cNvPr id="10" name="Text 6"/>
          <p:cNvSpPr/>
          <p:nvPr/>
        </p:nvSpPr>
        <p:spPr>
          <a:xfrm>
            <a:off x="3864888" y="1990725"/>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1. Data Sources</a:t>
            </a:r>
            <a:endParaRPr lang="en-US" sz="950" dirty="0"/>
          </a:p>
        </p:txBody>
      </p:sp>
      <p:sp>
        <p:nvSpPr>
          <p:cNvPr id="11" name="Text 7"/>
          <p:cNvSpPr/>
          <p:nvPr/>
        </p:nvSpPr>
        <p:spPr>
          <a:xfrm>
            <a:off x="3864888" y="2207419"/>
            <a:ext cx="2080617"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Rider App:</a:t>
            </a:r>
            <a:r>
              <a:rPr lang="en-US" sz="800" dirty="0">
                <a:solidFill>
                  <a:srgbClr val="2B3541"/>
                </a:solidFill>
                <a:latin typeface="Funnel Sans" pitchFamily="34" charset="0"/>
                <a:ea typeface="Funnel Sans" pitchFamily="34" charset="-122"/>
                <a:cs typeface="Funnel Sans" pitchFamily="34" charset="-120"/>
              </a:rPr>
              <a:t> Every interaction generates data (location, requests).</a:t>
            </a:r>
            <a:endParaRPr lang="en-US" sz="800" dirty="0"/>
          </a:p>
        </p:txBody>
      </p:sp>
      <p:sp>
        <p:nvSpPr>
          <p:cNvPr id="12" name="Text 8"/>
          <p:cNvSpPr/>
          <p:nvPr/>
        </p:nvSpPr>
        <p:spPr>
          <a:xfrm>
            <a:off x="3864888" y="2579251"/>
            <a:ext cx="2080617"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Driver App:</a:t>
            </a:r>
            <a:r>
              <a:rPr lang="en-US" sz="800" dirty="0">
                <a:solidFill>
                  <a:srgbClr val="2B3541"/>
                </a:solidFill>
                <a:latin typeface="Funnel Sans" pitchFamily="34" charset="0"/>
                <a:ea typeface="Funnel Sans" pitchFamily="34" charset="-122"/>
                <a:cs typeface="Funnel Sans" pitchFamily="34" charset="-120"/>
              </a:rPr>
              <a:t> Status updates, availability, trip acceptance.</a:t>
            </a:r>
            <a:endParaRPr lang="en-US" sz="800" dirty="0"/>
          </a:p>
        </p:txBody>
      </p:sp>
      <p:sp>
        <p:nvSpPr>
          <p:cNvPr id="13" name="Text 9"/>
          <p:cNvSpPr/>
          <p:nvPr/>
        </p:nvSpPr>
        <p:spPr>
          <a:xfrm>
            <a:off x="3864888" y="2951083"/>
            <a:ext cx="2080617"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Sensors &amp; IoT:</a:t>
            </a:r>
            <a:r>
              <a:rPr lang="en-US" sz="800" dirty="0">
                <a:solidFill>
                  <a:srgbClr val="2B3541"/>
                </a:solidFill>
                <a:latin typeface="Funnel Sans" pitchFamily="34" charset="0"/>
                <a:ea typeface="Funnel Sans" pitchFamily="34" charset="-122"/>
                <a:cs typeface="Funnel Sans" pitchFamily="34" charset="-120"/>
              </a:rPr>
              <a:t> GPS, traffic, weather, vehicle telemetry.</a:t>
            </a:r>
            <a:endParaRPr lang="en-US" sz="800" dirty="0"/>
          </a:p>
        </p:txBody>
      </p:sp>
      <p:sp>
        <p:nvSpPr>
          <p:cNvPr id="14" name="Text 10"/>
          <p:cNvSpPr/>
          <p:nvPr/>
        </p:nvSpPr>
        <p:spPr>
          <a:xfrm>
            <a:off x="3864888" y="3322915"/>
            <a:ext cx="2080617"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Third-party APIs:</a:t>
            </a:r>
            <a:r>
              <a:rPr lang="en-US" sz="800" dirty="0">
                <a:solidFill>
                  <a:srgbClr val="2B3541"/>
                </a:solidFill>
                <a:latin typeface="Funnel Sans" pitchFamily="34" charset="0"/>
                <a:ea typeface="Funnel Sans" pitchFamily="34" charset="-122"/>
                <a:cs typeface="Funnel Sans" pitchFamily="34" charset="-120"/>
              </a:rPr>
              <a:t> Maps, payments, external services.</a:t>
            </a:r>
            <a:endParaRPr lang="en-US" sz="800" dirty="0"/>
          </a:p>
        </p:txBody>
      </p:sp>
      <p:sp>
        <p:nvSpPr>
          <p:cNvPr id="15" name="Text 11"/>
          <p:cNvSpPr/>
          <p:nvPr/>
        </p:nvSpPr>
        <p:spPr>
          <a:xfrm>
            <a:off x="3864888" y="3720941"/>
            <a:ext cx="2080617"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Key Point:</a:t>
            </a:r>
            <a:r>
              <a:rPr lang="en-US" sz="800" dirty="0">
                <a:solidFill>
                  <a:srgbClr val="2B3541"/>
                </a:solidFill>
                <a:latin typeface="Funnel Sans" pitchFamily="34" charset="0"/>
                <a:ea typeface="Funnel Sans" pitchFamily="34" charset="-122"/>
                <a:cs typeface="Funnel Sans" pitchFamily="34" charset="-120"/>
              </a:rPr>
              <a:t> Millions of these events happen simultaneously across the globe.</a:t>
            </a:r>
            <a:endParaRPr lang="en-US" sz="800" dirty="0"/>
          </a:p>
        </p:txBody>
      </p:sp>
      <p:sp>
        <p:nvSpPr>
          <p:cNvPr id="16" name="Shape 12"/>
          <p:cNvSpPr/>
          <p:nvPr/>
        </p:nvSpPr>
        <p:spPr>
          <a:xfrm>
            <a:off x="6162437" y="1459706"/>
            <a:ext cx="2305288" cy="2876431"/>
          </a:xfrm>
          <a:prstGeom prst="roundRect">
            <a:avLst>
              <a:gd name="adj" fmla="val 1908"/>
            </a:avLst>
          </a:prstGeom>
          <a:solidFill>
            <a:srgbClr val="FAF5EB"/>
          </a:solidFill>
          <a:ln w="7620">
            <a:solidFill>
              <a:srgbClr val="D5CDBE"/>
            </a:solidFill>
            <a:prstDash val="solid"/>
          </a:ln>
        </p:spPr>
      </p:sp>
      <p:sp>
        <p:nvSpPr>
          <p:cNvPr id="17" name="Shape 13"/>
          <p:cNvSpPr/>
          <p:nvPr/>
        </p:nvSpPr>
        <p:spPr>
          <a:xfrm>
            <a:off x="6274713" y="1571982"/>
            <a:ext cx="314087" cy="314087"/>
          </a:xfrm>
          <a:prstGeom prst="roundRect">
            <a:avLst>
              <a:gd name="adj" fmla="val 29110041"/>
            </a:avLst>
          </a:prstGeom>
          <a:solidFill>
            <a:srgbClr val="3371A5"/>
          </a:solidFill>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1033" y="1658303"/>
            <a:ext cx="141327" cy="141327"/>
          </a:xfrm>
          <a:prstGeom prst="rect">
            <a:avLst/>
          </a:prstGeom>
        </p:spPr>
      </p:pic>
      <p:sp>
        <p:nvSpPr>
          <p:cNvPr id="19" name="Text 14"/>
          <p:cNvSpPr/>
          <p:nvPr/>
        </p:nvSpPr>
        <p:spPr>
          <a:xfrm>
            <a:off x="6274713" y="1990725"/>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2. Data Ingestion</a:t>
            </a:r>
            <a:endParaRPr lang="en-US" sz="950" dirty="0"/>
          </a:p>
        </p:txBody>
      </p:sp>
      <p:sp>
        <p:nvSpPr>
          <p:cNvPr id="20" name="Text 15"/>
          <p:cNvSpPr/>
          <p:nvPr/>
        </p:nvSpPr>
        <p:spPr>
          <a:xfrm>
            <a:off x="6274713" y="2207419"/>
            <a:ext cx="2080736"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API Gateway:</a:t>
            </a:r>
            <a:r>
              <a:rPr lang="en-US" sz="800" dirty="0">
                <a:solidFill>
                  <a:srgbClr val="2B3541"/>
                </a:solidFill>
                <a:latin typeface="Funnel Sans" pitchFamily="34" charset="0"/>
                <a:ea typeface="Funnel Sans" pitchFamily="34" charset="-122"/>
                <a:cs typeface="Funnel Sans" pitchFamily="34" charset="-120"/>
              </a:rPr>
              <a:t> Securely receives and routes all incoming requests.</a:t>
            </a:r>
            <a:endParaRPr lang="en-US" sz="800" dirty="0"/>
          </a:p>
        </p:txBody>
      </p:sp>
      <p:sp>
        <p:nvSpPr>
          <p:cNvPr id="21" name="Text 16"/>
          <p:cNvSpPr/>
          <p:nvPr/>
        </p:nvSpPr>
        <p:spPr>
          <a:xfrm>
            <a:off x="6274713" y="2579251"/>
            <a:ext cx="2080736" cy="50292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Message Queue (Kafka):</a:t>
            </a:r>
            <a:r>
              <a:rPr lang="en-US" sz="800" dirty="0">
                <a:solidFill>
                  <a:srgbClr val="2B3541"/>
                </a:solidFill>
                <a:latin typeface="Funnel Sans" pitchFamily="34" charset="0"/>
                <a:ea typeface="Funnel Sans" pitchFamily="34" charset="-122"/>
                <a:cs typeface="Funnel Sans" pitchFamily="34" charset="-120"/>
              </a:rPr>
              <a:t> Buffers incoming data to prevent loss during spikes.</a:t>
            </a:r>
            <a:endParaRPr lang="en-US" sz="800" dirty="0"/>
          </a:p>
        </p:txBody>
      </p:sp>
      <p:sp>
        <p:nvSpPr>
          <p:cNvPr id="22" name="Text 17"/>
          <p:cNvSpPr/>
          <p:nvPr/>
        </p:nvSpPr>
        <p:spPr>
          <a:xfrm>
            <a:off x="6274713" y="3118723"/>
            <a:ext cx="2080736"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Data Collectors:</a:t>
            </a:r>
            <a:r>
              <a:rPr lang="en-US" sz="800" dirty="0">
                <a:solidFill>
                  <a:srgbClr val="2B3541"/>
                </a:solidFill>
                <a:latin typeface="Funnel Sans" pitchFamily="34" charset="0"/>
                <a:ea typeface="Funnel Sans" pitchFamily="34" charset="-122"/>
                <a:cs typeface="Funnel Sans" pitchFamily="34" charset="-120"/>
              </a:rPr>
              <a:t> Standardize and normalize diverse data formats.</a:t>
            </a:r>
            <a:endParaRPr lang="en-US" sz="800" dirty="0"/>
          </a:p>
        </p:txBody>
      </p:sp>
      <p:sp>
        <p:nvSpPr>
          <p:cNvPr id="23" name="Text 18"/>
          <p:cNvSpPr/>
          <p:nvPr/>
        </p:nvSpPr>
        <p:spPr>
          <a:xfrm>
            <a:off x="6274713" y="3516749"/>
            <a:ext cx="2080736"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Key Point:</a:t>
            </a:r>
            <a:r>
              <a:rPr lang="en-US" sz="800" dirty="0">
                <a:solidFill>
                  <a:srgbClr val="2B3541"/>
                </a:solidFill>
                <a:latin typeface="Funnel Sans" pitchFamily="34" charset="0"/>
                <a:ea typeface="Funnel Sans" pitchFamily="34" charset="-122"/>
                <a:cs typeface="Funnel Sans" pitchFamily="34" charset="-120"/>
              </a:rPr>
              <a:t> Ensures data integrity and organization before processing.</a:t>
            </a:r>
            <a:endParaRPr lang="en-US" sz="800" dirty="0"/>
          </a:p>
        </p:txBody>
      </p:sp>
      <p:sp>
        <p:nvSpPr>
          <p:cNvPr id="24" name="Shape 19"/>
          <p:cNvSpPr/>
          <p:nvPr/>
        </p:nvSpPr>
        <p:spPr>
          <a:xfrm>
            <a:off x="8572381" y="1459706"/>
            <a:ext cx="2305169" cy="2876431"/>
          </a:xfrm>
          <a:prstGeom prst="roundRect">
            <a:avLst>
              <a:gd name="adj" fmla="val 1908"/>
            </a:avLst>
          </a:prstGeom>
          <a:solidFill>
            <a:srgbClr val="FAF5EB"/>
          </a:solidFill>
          <a:ln w="7620">
            <a:solidFill>
              <a:srgbClr val="D5CDBE"/>
            </a:solidFill>
            <a:prstDash val="solid"/>
          </a:ln>
        </p:spPr>
      </p:sp>
      <p:sp>
        <p:nvSpPr>
          <p:cNvPr id="25" name="Shape 20"/>
          <p:cNvSpPr/>
          <p:nvPr/>
        </p:nvSpPr>
        <p:spPr>
          <a:xfrm>
            <a:off x="8684657" y="1571982"/>
            <a:ext cx="314087" cy="314087"/>
          </a:xfrm>
          <a:prstGeom prst="roundRect">
            <a:avLst>
              <a:gd name="adj" fmla="val 29110041"/>
            </a:avLst>
          </a:prstGeom>
          <a:solidFill>
            <a:srgbClr val="3371A5"/>
          </a:solidFill>
          <a:ln/>
        </p:spPr>
      </p:sp>
      <p:pic>
        <p:nvPicPr>
          <p:cNvPr id="26"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0977" y="1658303"/>
            <a:ext cx="141327" cy="141327"/>
          </a:xfrm>
          <a:prstGeom prst="rect">
            <a:avLst/>
          </a:prstGeom>
        </p:spPr>
      </p:pic>
      <p:sp>
        <p:nvSpPr>
          <p:cNvPr id="27" name="Text 21"/>
          <p:cNvSpPr/>
          <p:nvPr/>
        </p:nvSpPr>
        <p:spPr>
          <a:xfrm>
            <a:off x="8684657" y="1990725"/>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3. Stream Processing</a:t>
            </a:r>
            <a:endParaRPr lang="en-US" sz="950" dirty="0"/>
          </a:p>
        </p:txBody>
      </p:sp>
      <p:sp>
        <p:nvSpPr>
          <p:cNvPr id="28" name="Text 22"/>
          <p:cNvSpPr/>
          <p:nvPr/>
        </p:nvSpPr>
        <p:spPr>
          <a:xfrm>
            <a:off x="8684657" y="2207419"/>
            <a:ext cx="2080617"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Processing Engine:</a:t>
            </a:r>
            <a:r>
              <a:rPr lang="en-US" sz="800" dirty="0">
                <a:solidFill>
                  <a:srgbClr val="2B3541"/>
                </a:solidFill>
                <a:latin typeface="Funnel Sans" pitchFamily="34" charset="0"/>
                <a:ea typeface="Funnel Sans" pitchFamily="34" charset="-122"/>
                <a:cs typeface="Funnel Sans" pitchFamily="34" charset="-120"/>
              </a:rPr>
              <a:t> Analyzes data in real-time as it arrives.</a:t>
            </a:r>
            <a:endParaRPr lang="en-US" sz="800" dirty="0"/>
          </a:p>
        </p:txBody>
      </p:sp>
      <p:sp>
        <p:nvSpPr>
          <p:cNvPr id="29" name="Text 23"/>
          <p:cNvSpPr/>
          <p:nvPr/>
        </p:nvSpPr>
        <p:spPr>
          <a:xfrm>
            <a:off x="8684657" y="2579251"/>
            <a:ext cx="2080617" cy="50292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Event Processing:</a:t>
            </a:r>
            <a:r>
              <a:rPr lang="en-US" sz="800" dirty="0">
                <a:solidFill>
                  <a:srgbClr val="2B3541"/>
                </a:solidFill>
                <a:latin typeface="Funnel Sans" pitchFamily="34" charset="0"/>
                <a:ea typeface="Funnel Sans" pitchFamily="34" charset="-122"/>
                <a:cs typeface="Funnel Sans" pitchFamily="34" charset="-120"/>
              </a:rPr>
              <a:t> Matches riders/drivers, calculates prices, determines routes.</a:t>
            </a:r>
            <a:endParaRPr lang="en-US" sz="800" dirty="0"/>
          </a:p>
        </p:txBody>
      </p:sp>
      <p:sp>
        <p:nvSpPr>
          <p:cNvPr id="30" name="Text 24"/>
          <p:cNvSpPr/>
          <p:nvPr/>
        </p:nvSpPr>
        <p:spPr>
          <a:xfrm>
            <a:off x="8684657" y="3118723"/>
            <a:ext cx="2080617"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Aggregation &amp; Windowing:</a:t>
            </a:r>
            <a:r>
              <a:rPr lang="en-US" sz="800" dirty="0">
                <a:solidFill>
                  <a:srgbClr val="2B3541"/>
                </a:solidFill>
                <a:latin typeface="Funnel Sans" pitchFamily="34" charset="0"/>
                <a:ea typeface="Funnel Sans" pitchFamily="34" charset="-122"/>
                <a:cs typeface="Funnel Sans" pitchFamily="34" charset="-120"/>
              </a:rPr>
              <a:t> Groups data by time and location (e.g., H3 hexagons).</a:t>
            </a:r>
            <a:endParaRPr lang="en-US" sz="800" dirty="0"/>
          </a:p>
        </p:txBody>
      </p:sp>
      <p:sp>
        <p:nvSpPr>
          <p:cNvPr id="31" name="Text 25"/>
          <p:cNvSpPr/>
          <p:nvPr/>
        </p:nvSpPr>
        <p:spPr>
          <a:xfrm>
            <a:off x="8684657" y="3490555"/>
            <a:ext cx="2080617"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ML Models:</a:t>
            </a:r>
            <a:r>
              <a:rPr lang="en-US" sz="800" dirty="0">
                <a:solidFill>
                  <a:srgbClr val="2B3541"/>
                </a:solidFill>
                <a:latin typeface="Funnel Sans" pitchFamily="34" charset="0"/>
                <a:ea typeface="Funnel Sans" pitchFamily="34" charset="-122"/>
                <a:cs typeface="Funnel Sans" pitchFamily="34" charset="-120"/>
              </a:rPr>
              <a:t> Predicts demand, detects fraud, forecasts traffic.</a:t>
            </a:r>
            <a:endParaRPr lang="en-US" sz="800" dirty="0"/>
          </a:p>
        </p:txBody>
      </p:sp>
      <p:sp>
        <p:nvSpPr>
          <p:cNvPr id="32" name="Text 26"/>
          <p:cNvSpPr/>
          <p:nvPr/>
        </p:nvSpPr>
        <p:spPr>
          <a:xfrm>
            <a:off x="8684657" y="3888581"/>
            <a:ext cx="2080617"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Key Point:</a:t>
            </a:r>
            <a:r>
              <a:rPr lang="en-US" sz="800" dirty="0">
                <a:solidFill>
                  <a:srgbClr val="2B3541"/>
                </a:solidFill>
                <a:latin typeface="Funnel Sans" pitchFamily="34" charset="0"/>
                <a:ea typeface="Funnel Sans" pitchFamily="34" charset="-122"/>
                <a:cs typeface="Funnel Sans" pitchFamily="34" charset="-120"/>
              </a:rPr>
              <a:t> All decisions happen in 10-50 milliseconds—faster than you can blink.</a:t>
            </a:r>
            <a:endParaRPr lang="en-US" sz="800" dirty="0"/>
          </a:p>
        </p:txBody>
      </p:sp>
      <p:sp>
        <p:nvSpPr>
          <p:cNvPr id="33" name="Shape 27"/>
          <p:cNvSpPr/>
          <p:nvPr/>
        </p:nvSpPr>
        <p:spPr>
          <a:xfrm>
            <a:off x="3752612" y="4440793"/>
            <a:ext cx="3510082" cy="2410063"/>
          </a:xfrm>
          <a:prstGeom prst="roundRect">
            <a:avLst>
              <a:gd name="adj" fmla="val 1825"/>
            </a:avLst>
          </a:prstGeom>
          <a:solidFill>
            <a:srgbClr val="FAF5EB"/>
          </a:solidFill>
          <a:ln w="7620">
            <a:solidFill>
              <a:srgbClr val="D5CDBE"/>
            </a:solidFill>
            <a:prstDash val="solid"/>
          </a:ln>
        </p:spPr>
      </p:sp>
      <p:sp>
        <p:nvSpPr>
          <p:cNvPr id="34" name="Shape 28"/>
          <p:cNvSpPr/>
          <p:nvPr/>
        </p:nvSpPr>
        <p:spPr>
          <a:xfrm>
            <a:off x="3864888" y="4553069"/>
            <a:ext cx="314087" cy="314087"/>
          </a:xfrm>
          <a:prstGeom prst="roundRect">
            <a:avLst>
              <a:gd name="adj" fmla="val 29110041"/>
            </a:avLst>
          </a:prstGeom>
          <a:solidFill>
            <a:srgbClr val="3371A5"/>
          </a:solidFill>
          <a:ln/>
        </p:spPr>
      </p:sp>
      <p:pic>
        <p:nvPicPr>
          <p:cNvPr id="3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51208" y="4639389"/>
            <a:ext cx="141327" cy="141327"/>
          </a:xfrm>
          <a:prstGeom prst="rect">
            <a:avLst/>
          </a:prstGeom>
        </p:spPr>
      </p:pic>
      <p:sp>
        <p:nvSpPr>
          <p:cNvPr id="36" name="Text 29"/>
          <p:cNvSpPr/>
          <p:nvPr/>
        </p:nvSpPr>
        <p:spPr>
          <a:xfrm>
            <a:off x="3864888" y="4971812"/>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4. Data Storage</a:t>
            </a:r>
            <a:endParaRPr lang="en-US" sz="950" dirty="0"/>
          </a:p>
        </p:txBody>
      </p:sp>
      <p:sp>
        <p:nvSpPr>
          <p:cNvPr id="37" name="Text 30"/>
          <p:cNvSpPr/>
          <p:nvPr/>
        </p:nvSpPr>
        <p:spPr>
          <a:xfrm>
            <a:off x="3864888" y="5188506"/>
            <a:ext cx="3285530"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Hot Storage (Redis):</a:t>
            </a:r>
            <a:r>
              <a:rPr lang="en-US" sz="800" dirty="0">
                <a:solidFill>
                  <a:srgbClr val="2B3541"/>
                </a:solidFill>
                <a:latin typeface="Funnel Sans" pitchFamily="34" charset="0"/>
                <a:ea typeface="Funnel Sans" pitchFamily="34" charset="-122"/>
                <a:cs typeface="Funnel Sans" pitchFamily="34" charset="-120"/>
              </a:rPr>
              <a:t> Fastest for current, frequently accessed data.</a:t>
            </a:r>
            <a:endParaRPr lang="en-US" sz="800" dirty="0"/>
          </a:p>
        </p:txBody>
      </p:sp>
      <p:sp>
        <p:nvSpPr>
          <p:cNvPr id="38" name="Text 31"/>
          <p:cNvSpPr/>
          <p:nvPr/>
        </p:nvSpPr>
        <p:spPr>
          <a:xfrm>
            <a:off x="3864888" y="5392698"/>
            <a:ext cx="3285530"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Warm Storage (Cassandra):</a:t>
            </a:r>
            <a:r>
              <a:rPr lang="en-US" sz="800" dirty="0">
                <a:solidFill>
                  <a:srgbClr val="2B3541"/>
                </a:solidFill>
                <a:latin typeface="Funnel Sans" pitchFamily="34" charset="0"/>
                <a:ea typeface="Funnel Sans" pitchFamily="34" charset="-122"/>
                <a:cs typeface="Funnel Sans" pitchFamily="34" charset="-120"/>
              </a:rPr>
              <a:t> Recent data (last 24 hours) for quick access.</a:t>
            </a:r>
            <a:endParaRPr lang="en-US" sz="800" dirty="0"/>
          </a:p>
        </p:txBody>
      </p:sp>
      <p:sp>
        <p:nvSpPr>
          <p:cNvPr id="39" name="Text 32"/>
          <p:cNvSpPr/>
          <p:nvPr/>
        </p:nvSpPr>
        <p:spPr>
          <a:xfrm>
            <a:off x="3864888" y="5764530"/>
            <a:ext cx="3285530"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Cold Storage (S3):</a:t>
            </a:r>
            <a:r>
              <a:rPr lang="en-US" sz="800" dirty="0">
                <a:solidFill>
                  <a:srgbClr val="2B3541"/>
                </a:solidFill>
                <a:latin typeface="Funnel Sans" pitchFamily="34" charset="0"/>
                <a:ea typeface="Funnel Sans" pitchFamily="34" charset="-122"/>
                <a:cs typeface="Funnel Sans" pitchFamily="34" charset="-120"/>
              </a:rPr>
              <a:t> Historical data for analytics and machine learning.</a:t>
            </a:r>
            <a:endParaRPr lang="en-US" sz="800" dirty="0"/>
          </a:p>
        </p:txBody>
      </p:sp>
      <p:sp>
        <p:nvSpPr>
          <p:cNvPr id="40" name="Text 33"/>
          <p:cNvSpPr/>
          <p:nvPr/>
        </p:nvSpPr>
        <p:spPr>
          <a:xfrm>
            <a:off x="3864888" y="6136362"/>
            <a:ext cx="3285530"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Real-time Database:</a:t>
            </a:r>
            <a:r>
              <a:rPr lang="en-US" sz="800" dirty="0">
                <a:solidFill>
                  <a:srgbClr val="2B3541"/>
                </a:solidFill>
                <a:latin typeface="Funnel Sans" pitchFamily="34" charset="0"/>
                <a:ea typeface="Funnel Sans" pitchFamily="34" charset="-122"/>
                <a:cs typeface="Funnel Sans" pitchFamily="34" charset="-120"/>
              </a:rPr>
              <a:t> Optimized for instant queries and updates.</a:t>
            </a:r>
            <a:endParaRPr lang="en-US" sz="800" dirty="0"/>
          </a:p>
        </p:txBody>
      </p:sp>
      <p:sp>
        <p:nvSpPr>
          <p:cNvPr id="41" name="Text 34"/>
          <p:cNvSpPr/>
          <p:nvPr/>
        </p:nvSpPr>
        <p:spPr>
          <a:xfrm>
            <a:off x="3864888" y="6366748"/>
            <a:ext cx="3285530"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Key Point:</a:t>
            </a:r>
            <a:r>
              <a:rPr lang="en-US" sz="800" dirty="0">
                <a:solidFill>
                  <a:srgbClr val="2B3541"/>
                </a:solidFill>
                <a:latin typeface="Funnel Sans" pitchFamily="34" charset="0"/>
                <a:ea typeface="Funnel Sans" pitchFamily="34" charset="-122"/>
                <a:cs typeface="Funnel Sans" pitchFamily="34" charset="-120"/>
              </a:rPr>
              <a:t> Different data "temperatures" require optimized storage solutions.</a:t>
            </a:r>
            <a:endParaRPr lang="en-US" sz="800" dirty="0"/>
          </a:p>
        </p:txBody>
      </p:sp>
      <p:sp>
        <p:nvSpPr>
          <p:cNvPr id="42" name="Shape 35"/>
          <p:cNvSpPr/>
          <p:nvPr/>
        </p:nvSpPr>
        <p:spPr>
          <a:xfrm>
            <a:off x="7367349" y="4440793"/>
            <a:ext cx="3510201" cy="2410063"/>
          </a:xfrm>
          <a:prstGeom prst="roundRect">
            <a:avLst>
              <a:gd name="adj" fmla="val 1825"/>
            </a:avLst>
          </a:prstGeom>
          <a:solidFill>
            <a:srgbClr val="FAF5EB"/>
          </a:solidFill>
          <a:ln w="7620">
            <a:solidFill>
              <a:srgbClr val="D5CDBE"/>
            </a:solidFill>
            <a:prstDash val="solid"/>
          </a:ln>
        </p:spPr>
      </p:sp>
      <p:sp>
        <p:nvSpPr>
          <p:cNvPr id="43" name="Shape 36"/>
          <p:cNvSpPr/>
          <p:nvPr/>
        </p:nvSpPr>
        <p:spPr>
          <a:xfrm>
            <a:off x="7479625" y="4553069"/>
            <a:ext cx="314087" cy="314087"/>
          </a:xfrm>
          <a:prstGeom prst="roundRect">
            <a:avLst>
              <a:gd name="adj" fmla="val 29110041"/>
            </a:avLst>
          </a:prstGeom>
          <a:solidFill>
            <a:srgbClr val="3371A5"/>
          </a:solidFill>
          <a:ln/>
        </p:spPr>
      </p:sp>
      <p:pic>
        <p:nvPicPr>
          <p:cNvPr id="44"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65946" y="4639389"/>
            <a:ext cx="141327" cy="141327"/>
          </a:xfrm>
          <a:prstGeom prst="rect">
            <a:avLst/>
          </a:prstGeom>
        </p:spPr>
      </p:pic>
      <p:sp>
        <p:nvSpPr>
          <p:cNvPr id="45" name="Text 37"/>
          <p:cNvSpPr/>
          <p:nvPr/>
        </p:nvSpPr>
        <p:spPr>
          <a:xfrm>
            <a:off x="7479625" y="4971812"/>
            <a:ext cx="1589365"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5. Applications &amp; Use Cases</a:t>
            </a:r>
            <a:endParaRPr lang="en-US" sz="950" dirty="0"/>
          </a:p>
        </p:txBody>
      </p:sp>
      <p:sp>
        <p:nvSpPr>
          <p:cNvPr id="46" name="Text 38"/>
          <p:cNvSpPr/>
          <p:nvPr/>
        </p:nvSpPr>
        <p:spPr>
          <a:xfrm>
            <a:off x="7479625" y="5188506"/>
            <a:ext cx="3285649"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Rider App:</a:t>
            </a:r>
            <a:r>
              <a:rPr lang="en-US" sz="800" dirty="0">
                <a:solidFill>
                  <a:srgbClr val="2B3541"/>
                </a:solidFill>
                <a:latin typeface="Funnel Sans" pitchFamily="34" charset="0"/>
                <a:ea typeface="Funnel Sans" pitchFamily="34" charset="-122"/>
                <a:cs typeface="Funnel Sans" pitchFamily="34" charset="-120"/>
              </a:rPr>
              <a:t> Shows drivers, ETA, pricing, trip status.</a:t>
            </a:r>
            <a:endParaRPr lang="en-US" sz="800" dirty="0"/>
          </a:p>
        </p:txBody>
      </p:sp>
      <p:sp>
        <p:nvSpPr>
          <p:cNvPr id="47" name="Text 39"/>
          <p:cNvSpPr/>
          <p:nvPr/>
        </p:nvSpPr>
        <p:spPr>
          <a:xfrm>
            <a:off x="7479625" y="5392698"/>
            <a:ext cx="3285649"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Driver App:</a:t>
            </a:r>
            <a:r>
              <a:rPr lang="en-US" sz="800" dirty="0">
                <a:solidFill>
                  <a:srgbClr val="2B3541"/>
                </a:solidFill>
                <a:latin typeface="Funnel Sans" pitchFamily="34" charset="0"/>
                <a:ea typeface="Funnel Sans" pitchFamily="34" charset="-122"/>
                <a:cs typeface="Funnel Sans" pitchFamily="34" charset="-120"/>
              </a:rPr>
              <a:t> Trip offers, navigation, earnings, ratings.</a:t>
            </a:r>
            <a:endParaRPr lang="en-US" sz="800" dirty="0"/>
          </a:p>
        </p:txBody>
      </p:sp>
      <p:sp>
        <p:nvSpPr>
          <p:cNvPr id="48" name="Text 40"/>
          <p:cNvSpPr/>
          <p:nvPr/>
        </p:nvSpPr>
        <p:spPr>
          <a:xfrm>
            <a:off x="7479625" y="5596890"/>
            <a:ext cx="3285649"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Operations Dashboard:</a:t>
            </a:r>
            <a:r>
              <a:rPr lang="en-US" sz="800" dirty="0">
                <a:solidFill>
                  <a:srgbClr val="2B3541"/>
                </a:solidFill>
                <a:latin typeface="Funnel Sans" pitchFamily="34" charset="0"/>
                <a:ea typeface="Funnel Sans" pitchFamily="34" charset="-122"/>
                <a:cs typeface="Funnel Sans" pitchFamily="34" charset="-120"/>
              </a:rPr>
              <a:t> Real-time monitoring of system health and demand.</a:t>
            </a:r>
            <a:endParaRPr lang="en-US" sz="800" dirty="0"/>
          </a:p>
        </p:txBody>
      </p:sp>
      <p:sp>
        <p:nvSpPr>
          <p:cNvPr id="49" name="Text 41"/>
          <p:cNvSpPr/>
          <p:nvPr/>
        </p:nvSpPr>
        <p:spPr>
          <a:xfrm>
            <a:off x="7479625" y="5968722"/>
            <a:ext cx="3285649"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Analytics &amp; Insights:</a:t>
            </a:r>
            <a:r>
              <a:rPr lang="en-US" sz="800" dirty="0">
                <a:solidFill>
                  <a:srgbClr val="2B3541"/>
                </a:solidFill>
                <a:latin typeface="Funnel Sans" pitchFamily="34" charset="0"/>
                <a:ea typeface="Funnel Sans" pitchFamily="34" charset="-122"/>
                <a:cs typeface="Funnel Sans" pitchFamily="34" charset="-120"/>
              </a:rPr>
              <a:t> Business intelligence, trend analysis.</a:t>
            </a:r>
            <a:endParaRPr lang="en-US" sz="800" dirty="0"/>
          </a:p>
        </p:txBody>
      </p:sp>
      <p:sp>
        <p:nvSpPr>
          <p:cNvPr id="50" name="Text 42"/>
          <p:cNvSpPr/>
          <p:nvPr/>
        </p:nvSpPr>
        <p:spPr>
          <a:xfrm>
            <a:off x="7479625" y="6172914"/>
            <a:ext cx="3285649"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Fraud Detection:</a:t>
            </a:r>
            <a:r>
              <a:rPr lang="en-US" sz="800" dirty="0">
                <a:solidFill>
                  <a:srgbClr val="2B3541"/>
                </a:solidFill>
                <a:latin typeface="Funnel Sans" pitchFamily="34" charset="0"/>
                <a:ea typeface="Funnel Sans" pitchFamily="34" charset="-122"/>
                <a:cs typeface="Funnel Sans" pitchFamily="34" charset="-120"/>
              </a:rPr>
              <a:t> Identifies and blocks suspicious transactions.</a:t>
            </a:r>
            <a:endParaRPr lang="en-US" sz="800" dirty="0"/>
          </a:p>
        </p:txBody>
      </p:sp>
      <p:sp>
        <p:nvSpPr>
          <p:cNvPr id="51" name="Text 43"/>
          <p:cNvSpPr/>
          <p:nvPr/>
        </p:nvSpPr>
        <p:spPr>
          <a:xfrm>
            <a:off x="7479625" y="6403300"/>
            <a:ext cx="3285649" cy="335280"/>
          </a:xfrm>
          <a:prstGeom prst="rect">
            <a:avLst/>
          </a:prstGeom>
          <a:noFill/>
          <a:ln/>
        </p:spPr>
        <p:txBody>
          <a:bodyPr wrap="squar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Key Point:</a:t>
            </a:r>
            <a:r>
              <a:rPr lang="en-US" sz="800" dirty="0">
                <a:solidFill>
                  <a:srgbClr val="2B3541"/>
                </a:solidFill>
                <a:latin typeface="Funnel Sans" pitchFamily="34" charset="0"/>
                <a:ea typeface="Funnel Sans" pitchFamily="34" charset="-122"/>
                <a:cs typeface="Funnel Sans" pitchFamily="34" charset="-120"/>
              </a:rPr>
              <a:t> All applications benefit from instant, accurate data from the system.</a:t>
            </a:r>
            <a:endParaRPr lang="en-US" sz="800" dirty="0"/>
          </a:p>
        </p:txBody>
      </p:sp>
      <p:sp>
        <p:nvSpPr>
          <p:cNvPr id="52" name="Shape 44"/>
          <p:cNvSpPr/>
          <p:nvPr/>
        </p:nvSpPr>
        <p:spPr>
          <a:xfrm>
            <a:off x="3752612" y="7020866"/>
            <a:ext cx="7125057" cy="20598"/>
          </a:xfrm>
          <a:prstGeom prst="rect">
            <a:avLst/>
          </a:prstGeom>
          <a:solidFill>
            <a:srgbClr val="2B3541">
              <a:alpha val="50000"/>
            </a:srgbClr>
          </a:solidFill>
          <a:ln/>
        </p:spPr>
      </p:sp>
      <p:sp>
        <p:nvSpPr>
          <p:cNvPr id="53" name="Text 45"/>
          <p:cNvSpPr/>
          <p:nvPr/>
        </p:nvSpPr>
        <p:spPr>
          <a:xfrm>
            <a:off x="3752612" y="7219787"/>
            <a:ext cx="3487460" cy="203685"/>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Data Journey Example: Rider Request</a:t>
            </a:r>
            <a:endParaRPr lang="en-US" sz="1550" dirty="0"/>
          </a:p>
        </p:txBody>
      </p:sp>
      <p:sp>
        <p:nvSpPr>
          <p:cNvPr id="54" name="Text 46"/>
          <p:cNvSpPr/>
          <p:nvPr/>
        </p:nvSpPr>
        <p:spPr>
          <a:xfrm>
            <a:off x="3752612" y="7601903"/>
            <a:ext cx="7125057"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Follow a single rider's request through Uber's architecture:</a:t>
            </a:r>
            <a:endParaRPr lang="en-US" sz="800" dirty="0"/>
          </a:p>
        </p:txBody>
      </p:sp>
      <p:sp>
        <p:nvSpPr>
          <p:cNvPr id="55" name="Shape 47"/>
          <p:cNvSpPr/>
          <p:nvPr/>
        </p:nvSpPr>
        <p:spPr>
          <a:xfrm>
            <a:off x="3857268" y="8044339"/>
            <a:ext cx="104656" cy="471130"/>
          </a:xfrm>
          <a:prstGeom prst="roundRect">
            <a:avLst>
              <a:gd name="adj" fmla="val 42029"/>
            </a:avLst>
          </a:prstGeom>
          <a:solidFill>
            <a:srgbClr val="FAF5EB"/>
          </a:solidFill>
          <a:ln w="7620">
            <a:solidFill>
              <a:srgbClr val="D5CDBE"/>
            </a:solidFill>
            <a:prstDash val="solid"/>
          </a:ln>
        </p:spPr>
      </p:sp>
      <p:sp>
        <p:nvSpPr>
          <p:cNvPr id="56" name="Shape 48"/>
          <p:cNvSpPr/>
          <p:nvPr/>
        </p:nvSpPr>
        <p:spPr>
          <a:xfrm>
            <a:off x="3752612" y="7973616"/>
            <a:ext cx="314087" cy="314087"/>
          </a:xfrm>
          <a:prstGeom prst="roundRect">
            <a:avLst>
              <a:gd name="adj" fmla="val 145565"/>
            </a:avLst>
          </a:prstGeom>
          <a:solidFill>
            <a:srgbClr val="FAF5EB"/>
          </a:solidFill>
          <a:ln w="7620">
            <a:solidFill>
              <a:srgbClr val="D5CDBE"/>
            </a:solidFill>
            <a:prstDash val="solid"/>
          </a:ln>
        </p:spPr>
      </p:sp>
      <p:pic>
        <p:nvPicPr>
          <p:cNvPr id="57"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31074" y="8052197"/>
            <a:ext cx="157043" cy="157043"/>
          </a:xfrm>
          <a:prstGeom prst="rect">
            <a:avLst/>
          </a:prstGeom>
        </p:spPr>
      </p:pic>
      <p:sp>
        <p:nvSpPr>
          <p:cNvPr id="58" name="Text 49"/>
          <p:cNvSpPr/>
          <p:nvPr/>
        </p:nvSpPr>
        <p:spPr>
          <a:xfrm>
            <a:off x="4171355" y="7991951"/>
            <a:ext cx="6706314"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1. Rider opens app in NYC:</a:t>
            </a:r>
            <a:r>
              <a:rPr lang="en-US" sz="800" dirty="0">
                <a:solidFill>
                  <a:srgbClr val="2B3541"/>
                </a:solidFill>
                <a:latin typeface="Funnel Sans" pitchFamily="34" charset="0"/>
                <a:ea typeface="Funnel Sans" pitchFamily="34" charset="-122"/>
                <a:cs typeface="Funnel Sans" pitchFamily="34" charset="-120"/>
              </a:rPr>
              <a:t> Location sent to API Gateway.</a:t>
            </a:r>
            <a:endParaRPr lang="en-US" sz="800" dirty="0"/>
          </a:p>
        </p:txBody>
      </p:sp>
      <p:sp>
        <p:nvSpPr>
          <p:cNvPr id="59" name="Shape 50"/>
          <p:cNvSpPr/>
          <p:nvPr/>
        </p:nvSpPr>
        <p:spPr>
          <a:xfrm>
            <a:off x="4014311" y="8777288"/>
            <a:ext cx="104656" cy="471130"/>
          </a:xfrm>
          <a:prstGeom prst="roundRect">
            <a:avLst>
              <a:gd name="adj" fmla="val 42029"/>
            </a:avLst>
          </a:prstGeom>
          <a:solidFill>
            <a:srgbClr val="FAF5EB"/>
          </a:solidFill>
          <a:ln w="7620">
            <a:solidFill>
              <a:srgbClr val="D5CDBE"/>
            </a:solidFill>
            <a:prstDash val="solid"/>
          </a:ln>
        </p:spPr>
      </p:sp>
      <p:sp>
        <p:nvSpPr>
          <p:cNvPr id="60" name="Shape 51"/>
          <p:cNvSpPr/>
          <p:nvPr/>
        </p:nvSpPr>
        <p:spPr>
          <a:xfrm>
            <a:off x="3909655" y="8706564"/>
            <a:ext cx="314087" cy="314087"/>
          </a:xfrm>
          <a:prstGeom prst="roundRect">
            <a:avLst>
              <a:gd name="adj" fmla="val 145565"/>
            </a:avLst>
          </a:prstGeom>
          <a:solidFill>
            <a:srgbClr val="FAF5EB"/>
          </a:solidFill>
          <a:ln w="7620">
            <a:solidFill>
              <a:srgbClr val="D5CDBE"/>
            </a:solidFill>
            <a:prstDash val="solid"/>
          </a:ln>
        </p:spPr>
      </p:sp>
      <p:pic>
        <p:nvPicPr>
          <p:cNvPr id="61" name="Image 7"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88118" y="8785146"/>
            <a:ext cx="157043" cy="157043"/>
          </a:xfrm>
          <a:prstGeom prst="rect">
            <a:avLst/>
          </a:prstGeom>
        </p:spPr>
      </p:pic>
      <p:sp>
        <p:nvSpPr>
          <p:cNvPr id="62" name="Text 52"/>
          <p:cNvSpPr/>
          <p:nvPr/>
        </p:nvSpPr>
        <p:spPr>
          <a:xfrm>
            <a:off x="4328398" y="8724900"/>
            <a:ext cx="6549271"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2. Data enters Kafka queue:</a:t>
            </a:r>
            <a:r>
              <a:rPr lang="en-US" sz="800" dirty="0">
                <a:solidFill>
                  <a:srgbClr val="2B3541"/>
                </a:solidFill>
                <a:latin typeface="Funnel Sans" pitchFamily="34" charset="0"/>
                <a:ea typeface="Funnel Sans" pitchFamily="34" charset="-122"/>
                <a:cs typeface="Funnel Sans" pitchFamily="34" charset="-120"/>
              </a:rPr>
              <a:t> Ensures reliable ingestion.</a:t>
            </a:r>
            <a:endParaRPr lang="en-US" sz="800" dirty="0"/>
          </a:p>
        </p:txBody>
      </p:sp>
      <p:sp>
        <p:nvSpPr>
          <p:cNvPr id="63" name="Shape 53"/>
          <p:cNvSpPr/>
          <p:nvPr/>
        </p:nvSpPr>
        <p:spPr>
          <a:xfrm>
            <a:off x="4171355" y="9510236"/>
            <a:ext cx="104656" cy="471130"/>
          </a:xfrm>
          <a:prstGeom prst="roundRect">
            <a:avLst>
              <a:gd name="adj" fmla="val 42029"/>
            </a:avLst>
          </a:prstGeom>
          <a:solidFill>
            <a:srgbClr val="FAF5EB"/>
          </a:solidFill>
          <a:ln w="7620">
            <a:solidFill>
              <a:srgbClr val="D5CDBE"/>
            </a:solidFill>
            <a:prstDash val="solid"/>
          </a:ln>
        </p:spPr>
      </p:sp>
      <p:sp>
        <p:nvSpPr>
          <p:cNvPr id="64" name="Shape 54"/>
          <p:cNvSpPr/>
          <p:nvPr/>
        </p:nvSpPr>
        <p:spPr>
          <a:xfrm>
            <a:off x="4066699" y="9439513"/>
            <a:ext cx="314087" cy="314087"/>
          </a:xfrm>
          <a:prstGeom prst="roundRect">
            <a:avLst>
              <a:gd name="adj" fmla="val 145565"/>
            </a:avLst>
          </a:prstGeom>
          <a:solidFill>
            <a:srgbClr val="FAF5EB"/>
          </a:solidFill>
          <a:ln w="7620">
            <a:solidFill>
              <a:srgbClr val="D5CDBE"/>
            </a:solidFill>
            <a:prstDash val="solid"/>
          </a:ln>
        </p:spPr>
      </p:sp>
      <p:pic>
        <p:nvPicPr>
          <p:cNvPr id="65" name="Image 8"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45161" y="9518094"/>
            <a:ext cx="157043" cy="157043"/>
          </a:xfrm>
          <a:prstGeom prst="rect">
            <a:avLst/>
          </a:prstGeom>
        </p:spPr>
      </p:pic>
      <p:sp>
        <p:nvSpPr>
          <p:cNvPr id="66" name="Text 55"/>
          <p:cNvSpPr/>
          <p:nvPr/>
        </p:nvSpPr>
        <p:spPr>
          <a:xfrm>
            <a:off x="4485442" y="9457849"/>
            <a:ext cx="6392228"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3. Stream processor receives data:</a:t>
            </a:r>
            <a:r>
              <a:rPr lang="en-US" sz="800" dirty="0">
                <a:solidFill>
                  <a:srgbClr val="2B3541"/>
                </a:solidFill>
                <a:latin typeface="Funnel Sans" pitchFamily="34" charset="0"/>
                <a:ea typeface="Funnel Sans" pitchFamily="34" charset="-122"/>
                <a:cs typeface="Funnel Sans" pitchFamily="34" charset="-120"/>
              </a:rPr>
              <a:t> Analyzes location + demand.</a:t>
            </a:r>
            <a:endParaRPr lang="en-US" sz="800" dirty="0"/>
          </a:p>
        </p:txBody>
      </p:sp>
      <p:sp>
        <p:nvSpPr>
          <p:cNvPr id="67" name="Shape 56"/>
          <p:cNvSpPr/>
          <p:nvPr/>
        </p:nvSpPr>
        <p:spPr>
          <a:xfrm>
            <a:off x="4328517" y="10243185"/>
            <a:ext cx="104656" cy="471130"/>
          </a:xfrm>
          <a:prstGeom prst="roundRect">
            <a:avLst>
              <a:gd name="adj" fmla="val 42029"/>
            </a:avLst>
          </a:prstGeom>
          <a:solidFill>
            <a:srgbClr val="FAF5EB"/>
          </a:solidFill>
          <a:ln w="7620">
            <a:solidFill>
              <a:srgbClr val="D5CDBE"/>
            </a:solidFill>
            <a:prstDash val="solid"/>
          </a:ln>
        </p:spPr>
      </p:sp>
      <p:sp>
        <p:nvSpPr>
          <p:cNvPr id="68" name="Shape 57"/>
          <p:cNvSpPr/>
          <p:nvPr/>
        </p:nvSpPr>
        <p:spPr>
          <a:xfrm>
            <a:off x="4223861" y="10172462"/>
            <a:ext cx="314087" cy="314087"/>
          </a:xfrm>
          <a:prstGeom prst="roundRect">
            <a:avLst>
              <a:gd name="adj" fmla="val 145565"/>
            </a:avLst>
          </a:prstGeom>
          <a:solidFill>
            <a:srgbClr val="FAF5EB"/>
          </a:solidFill>
          <a:ln w="7620">
            <a:solidFill>
              <a:srgbClr val="D5CDBE"/>
            </a:solidFill>
            <a:prstDash val="solid"/>
          </a:ln>
        </p:spPr>
      </p:sp>
      <p:pic>
        <p:nvPicPr>
          <p:cNvPr id="69" name="Image 9"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302323" y="10251043"/>
            <a:ext cx="157043" cy="157043"/>
          </a:xfrm>
          <a:prstGeom prst="rect">
            <a:avLst/>
          </a:prstGeom>
        </p:spPr>
      </p:pic>
      <p:sp>
        <p:nvSpPr>
          <p:cNvPr id="70" name="Text 58"/>
          <p:cNvSpPr/>
          <p:nvPr/>
        </p:nvSpPr>
        <p:spPr>
          <a:xfrm>
            <a:off x="4642604" y="10190798"/>
            <a:ext cx="6235065"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4. H3 system identifies:</a:t>
            </a:r>
            <a:r>
              <a:rPr lang="en-US" sz="800" dirty="0">
                <a:solidFill>
                  <a:srgbClr val="2B3541"/>
                </a:solidFill>
                <a:latin typeface="Funnel Sans" pitchFamily="34" charset="0"/>
                <a:ea typeface="Funnel Sans" pitchFamily="34" charset="-122"/>
                <a:cs typeface="Funnel Sans" pitchFamily="34" charset="-120"/>
              </a:rPr>
              <a:t> Rider's precise geographic hexagon.</a:t>
            </a:r>
            <a:endParaRPr lang="en-US" sz="800" dirty="0"/>
          </a:p>
        </p:txBody>
      </p:sp>
      <p:sp>
        <p:nvSpPr>
          <p:cNvPr id="71" name="Shape 59"/>
          <p:cNvSpPr/>
          <p:nvPr/>
        </p:nvSpPr>
        <p:spPr>
          <a:xfrm>
            <a:off x="4171355" y="10976134"/>
            <a:ext cx="104656" cy="471130"/>
          </a:xfrm>
          <a:prstGeom prst="roundRect">
            <a:avLst>
              <a:gd name="adj" fmla="val 42029"/>
            </a:avLst>
          </a:prstGeom>
          <a:solidFill>
            <a:srgbClr val="FAF5EB"/>
          </a:solidFill>
          <a:ln w="7620">
            <a:solidFill>
              <a:srgbClr val="D5CDBE"/>
            </a:solidFill>
            <a:prstDash val="solid"/>
          </a:ln>
        </p:spPr>
      </p:sp>
      <p:sp>
        <p:nvSpPr>
          <p:cNvPr id="72" name="Shape 60"/>
          <p:cNvSpPr/>
          <p:nvPr/>
        </p:nvSpPr>
        <p:spPr>
          <a:xfrm>
            <a:off x="4066699" y="10905411"/>
            <a:ext cx="314087" cy="314087"/>
          </a:xfrm>
          <a:prstGeom prst="roundRect">
            <a:avLst>
              <a:gd name="adj" fmla="val 145565"/>
            </a:avLst>
          </a:prstGeom>
          <a:solidFill>
            <a:srgbClr val="FAF5EB"/>
          </a:solidFill>
          <a:ln w="7620">
            <a:solidFill>
              <a:srgbClr val="D5CDBE"/>
            </a:solidFill>
            <a:prstDash val="solid"/>
          </a:ln>
        </p:spPr>
      </p:sp>
      <p:pic>
        <p:nvPicPr>
          <p:cNvPr id="73" name="Image 10" descr="preencoded.png"/>
          <p:cNvPicPr>
            <a:picLocks noChangeAspect="1"/>
          </p:cNvPicPr>
          <p:nvPr/>
        </p:nvPicPr>
        <p:blipFill>
          <a:blip r:embed="rId23"/>
          <a:stretch>
            <a:fillRect/>
          </a:stretch>
        </p:blipFill>
        <p:spPr>
          <a:xfrm>
            <a:off x="4145161" y="10983992"/>
            <a:ext cx="157043" cy="157043"/>
          </a:xfrm>
          <a:prstGeom prst="rect">
            <a:avLst/>
          </a:prstGeom>
        </p:spPr>
      </p:pic>
      <p:sp>
        <p:nvSpPr>
          <p:cNvPr id="74" name="Text 61"/>
          <p:cNvSpPr/>
          <p:nvPr/>
        </p:nvSpPr>
        <p:spPr>
          <a:xfrm>
            <a:off x="4485442" y="10923746"/>
            <a:ext cx="6392228"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5. Matching algorithm:</a:t>
            </a:r>
            <a:r>
              <a:rPr lang="en-US" sz="800" dirty="0">
                <a:solidFill>
                  <a:srgbClr val="2B3541"/>
                </a:solidFill>
                <a:latin typeface="Funnel Sans" pitchFamily="34" charset="0"/>
                <a:ea typeface="Funnel Sans" pitchFamily="34" charset="-122"/>
                <a:cs typeface="Funnel Sans" pitchFamily="34" charset="-120"/>
              </a:rPr>
              <a:t> Searches for the nearest available driver.</a:t>
            </a:r>
            <a:endParaRPr lang="en-US" sz="800" dirty="0"/>
          </a:p>
        </p:txBody>
      </p:sp>
      <p:sp>
        <p:nvSpPr>
          <p:cNvPr id="75" name="Shape 62"/>
          <p:cNvSpPr/>
          <p:nvPr/>
        </p:nvSpPr>
        <p:spPr>
          <a:xfrm>
            <a:off x="4014311" y="11709082"/>
            <a:ext cx="104656" cy="471130"/>
          </a:xfrm>
          <a:prstGeom prst="roundRect">
            <a:avLst>
              <a:gd name="adj" fmla="val 42029"/>
            </a:avLst>
          </a:prstGeom>
          <a:solidFill>
            <a:srgbClr val="FAF5EB"/>
          </a:solidFill>
          <a:ln w="7620">
            <a:solidFill>
              <a:srgbClr val="D5CDBE"/>
            </a:solidFill>
            <a:prstDash val="solid"/>
          </a:ln>
        </p:spPr>
      </p:sp>
      <p:sp>
        <p:nvSpPr>
          <p:cNvPr id="76" name="Shape 63"/>
          <p:cNvSpPr/>
          <p:nvPr/>
        </p:nvSpPr>
        <p:spPr>
          <a:xfrm>
            <a:off x="3909655" y="11638359"/>
            <a:ext cx="314087" cy="314087"/>
          </a:xfrm>
          <a:prstGeom prst="roundRect">
            <a:avLst>
              <a:gd name="adj" fmla="val 145565"/>
            </a:avLst>
          </a:prstGeom>
          <a:solidFill>
            <a:srgbClr val="FAF5EB"/>
          </a:solidFill>
          <a:ln w="7620">
            <a:solidFill>
              <a:srgbClr val="D5CDBE"/>
            </a:solidFill>
            <a:prstDash val="solid"/>
          </a:ln>
        </p:spPr>
      </p:sp>
      <p:pic>
        <p:nvPicPr>
          <p:cNvPr id="77" name="Image 11" descr="preencoded.png"/>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988118" y="11716941"/>
            <a:ext cx="157043" cy="157043"/>
          </a:xfrm>
          <a:prstGeom prst="rect">
            <a:avLst/>
          </a:prstGeom>
        </p:spPr>
      </p:pic>
      <p:sp>
        <p:nvSpPr>
          <p:cNvPr id="78" name="Text 64"/>
          <p:cNvSpPr/>
          <p:nvPr/>
        </p:nvSpPr>
        <p:spPr>
          <a:xfrm>
            <a:off x="4328398" y="11656695"/>
            <a:ext cx="6549271"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6. Pricing engine:</a:t>
            </a:r>
            <a:r>
              <a:rPr lang="en-US" sz="800" dirty="0">
                <a:solidFill>
                  <a:srgbClr val="2B3541"/>
                </a:solidFill>
                <a:latin typeface="Funnel Sans" pitchFamily="34" charset="0"/>
                <a:ea typeface="Funnel Sans" pitchFamily="34" charset="-122"/>
                <a:cs typeface="Funnel Sans" pitchFamily="34" charset="-120"/>
              </a:rPr>
              <a:t> Calculates surge pricing based on real-time demand.</a:t>
            </a:r>
            <a:endParaRPr lang="en-US" sz="800" dirty="0"/>
          </a:p>
        </p:txBody>
      </p:sp>
      <p:sp>
        <p:nvSpPr>
          <p:cNvPr id="79" name="Shape 65"/>
          <p:cNvSpPr/>
          <p:nvPr/>
        </p:nvSpPr>
        <p:spPr>
          <a:xfrm>
            <a:off x="3857268" y="12442031"/>
            <a:ext cx="104656" cy="471130"/>
          </a:xfrm>
          <a:prstGeom prst="roundRect">
            <a:avLst>
              <a:gd name="adj" fmla="val 42029"/>
            </a:avLst>
          </a:prstGeom>
          <a:solidFill>
            <a:srgbClr val="FAF5EB"/>
          </a:solidFill>
          <a:ln w="7620">
            <a:solidFill>
              <a:srgbClr val="D5CDBE"/>
            </a:solidFill>
            <a:prstDash val="solid"/>
          </a:ln>
        </p:spPr>
      </p:sp>
      <p:sp>
        <p:nvSpPr>
          <p:cNvPr id="80" name="Shape 66"/>
          <p:cNvSpPr/>
          <p:nvPr/>
        </p:nvSpPr>
        <p:spPr>
          <a:xfrm>
            <a:off x="3752612" y="12371308"/>
            <a:ext cx="314087" cy="314087"/>
          </a:xfrm>
          <a:prstGeom prst="roundRect">
            <a:avLst>
              <a:gd name="adj" fmla="val 145565"/>
            </a:avLst>
          </a:prstGeom>
          <a:solidFill>
            <a:srgbClr val="FAF5EB"/>
          </a:solidFill>
          <a:ln w="7620">
            <a:solidFill>
              <a:srgbClr val="D5CDBE"/>
            </a:solidFill>
            <a:prstDash val="solid"/>
          </a:ln>
        </p:spPr>
      </p:sp>
      <p:pic>
        <p:nvPicPr>
          <p:cNvPr id="81" name="Image 12" descr="preencoded.png"/>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831074" y="12449889"/>
            <a:ext cx="157043" cy="157043"/>
          </a:xfrm>
          <a:prstGeom prst="rect">
            <a:avLst/>
          </a:prstGeom>
        </p:spPr>
      </p:pic>
      <p:sp>
        <p:nvSpPr>
          <p:cNvPr id="82" name="Text 67"/>
          <p:cNvSpPr/>
          <p:nvPr/>
        </p:nvSpPr>
        <p:spPr>
          <a:xfrm>
            <a:off x="4171355" y="12389644"/>
            <a:ext cx="6706314"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7. Results stored in Redis:</a:t>
            </a:r>
            <a:r>
              <a:rPr lang="en-US" sz="800" dirty="0">
                <a:solidFill>
                  <a:srgbClr val="2B3541"/>
                </a:solidFill>
                <a:latin typeface="Funnel Sans" pitchFamily="34" charset="0"/>
                <a:ea typeface="Funnel Sans" pitchFamily="34" charset="-122"/>
                <a:cs typeface="Funnel Sans" pitchFamily="34" charset="-120"/>
              </a:rPr>
              <a:t> Hot storage for instant access.</a:t>
            </a:r>
            <a:endParaRPr lang="en-US" sz="800" dirty="0"/>
          </a:p>
        </p:txBody>
      </p:sp>
      <p:sp>
        <p:nvSpPr>
          <p:cNvPr id="83" name="Shape 68"/>
          <p:cNvSpPr/>
          <p:nvPr/>
        </p:nvSpPr>
        <p:spPr>
          <a:xfrm>
            <a:off x="4014311" y="13174980"/>
            <a:ext cx="104656" cy="471130"/>
          </a:xfrm>
          <a:prstGeom prst="roundRect">
            <a:avLst>
              <a:gd name="adj" fmla="val 42029"/>
            </a:avLst>
          </a:prstGeom>
          <a:solidFill>
            <a:srgbClr val="FAF5EB"/>
          </a:solidFill>
          <a:ln w="7620">
            <a:solidFill>
              <a:srgbClr val="D5CDBE"/>
            </a:solidFill>
            <a:prstDash val="solid"/>
          </a:ln>
        </p:spPr>
      </p:sp>
      <p:sp>
        <p:nvSpPr>
          <p:cNvPr id="84" name="Shape 69"/>
          <p:cNvSpPr/>
          <p:nvPr/>
        </p:nvSpPr>
        <p:spPr>
          <a:xfrm>
            <a:off x="3909655" y="13104257"/>
            <a:ext cx="314087" cy="314087"/>
          </a:xfrm>
          <a:prstGeom prst="roundRect">
            <a:avLst>
              <a:gd name="adj" fmla="val 145565"/>
            </a:avLst>
          </a:prstGeom>
          <a:solidFill>
            <a:srgbClr val="FAF5EB"/>
          </a:solidFill>
          <a:ln w="7620">
            <a:solidFill>
              <a:srgbClr val="D5CDBE"/>
            </a:solidFill>
            <a:prstDash val="solid"/>
          </a:ln>
        </p:spPr>
      </p:sp>
      <p:pic>
        <p:nvPicPr>
          <p:cNvPr id="85" name="Image 13" descr="preencoded.png"/>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88118" y="13182838"/>
            <a:ext cx="157043" cy="157043"/>
          </a:xfrm>
          <a:prstGeom prst="rect">
            <a:avLst/>
          </a:prstGeom>
        </p:spPr>
      </p:pic>
      <p:sp>
        <p:nvSpPr>
          <p:cNvPr id="86" name="Text 70"/>
          <p:cNvSpPr/>
          <p:nvPr/>
        </p:nvSpPr>
        <p:spPr>
          <a:xfrm>
            <a:off x="4328398" y="13122592"/>
            <a:ext cx="6549271"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8. Rider app receives match:</a:t>
            </a:r>
            <a:r>
              <a:rPr lang="en-US" sz="800" dirty="0">
                <a:solidFill>
                  <a:srgbClr val="2B3541"/>
                </a:solidFill>
                <a:latin typeface="Funnel Sans" pitchFamily="34" charset="0"/>
                <a:ea typeface="Funnel Sans" pitchFamily="34" charset="-122"/>
                <a:cs typeface="Funnel Sans" pitchFamily="34" charset="-120"/>
              </a:rPr>
              <a:t> Driver match in less than 200ms.</a:t>
            </a:r>
            <a:endParaRPr lang="en-US" sz="800" dirty="0"/>
          </a:p>
        </p:txBody>
      </p:sp>
      <p:sp>
        <p:nvSpPr>
          <p:cNvPr id="87" name="Shape 71"/>
          <p:cNvSpPr/>
          <p:nvPr/>
        </p:nvSpPr>
        <p:spPr>
          <a:xfrm>
            <a:off x="4171355" y="13907929"/>
            <a:ext cx="104656" cy="471130"/>
          </a:xfrm>
          <a:prstGeom prst="roundRect">
            <a:avLst>
              <a:gd name="adj" fmla="val 42029"/>
            </a:avLst>
          </a:prstGeom>
          <a:solidFill>
            <a:srgbClr val="FAF5EB"/>
          </a:solidFill>
          <a:ln w="7620">
            <a:solidFill>
              <a:srgbClr val="D5CDBE"/>
            </a:solidFill>
            <a:prstDash val="solid"/>
          </a:ln>
        </p:spPr>
      </p:sp>
      <p:sp>
        <p:nvSpPr>
          <p:cNvPr id="88" name="Shape 72"/>
          <p:cNvSpPr/>
          <p:nvPr/>
        </p:nvSpPr>
        <p:spPr>
          <a:xfrm>
            <a:off x="4066699" y="13837206"/>
            <a:ext cx="314087" cy="314087"/>
          </a:xfrm>
          <a:prstGeom prst="roundRect">
            <a:avLst>
              <a:gd name="adj" fmla="val 145565"/>
            </a:avLst>
          </a:prstGeom>
          <a:solidFill>
            <a:srgbClr val="FAF5EB"/>
          </a:solidFill>
          <a:ln w="7620">
            <a:solidFill>
              <a:srgbClr val="D5CDBE"/>
            </a:solidFill>
            <a:prstDash val="solid"/>
          </a:ln>
        </p:spPr>
      </p:sp>
      <p:pic>
        <p:nvPicPr>
          <p:cNvPr id="89" name="Image 14" descr="preencoded.png"/>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145161" y="13915787"/>
            <a:ext cx="157043" cy="157043"/>
          </a:xfrm>
          <a:prstGeom prst="rect">
            <a:avLst/>
          </a:prstGeom>
        </p:spPr>
      </p:pic>
      <p:sp>
        <p:nvSpPr>
          <p:cNvPr id="90" name="Text 73"/>
          <p:cNvSpPr/>
          <p:nvPr/>
        </p:nvSpPr>
        <p:spPr>
          <a:xfrm>
            <a:off x="4485442" y="13855541"/>
            <a:ext cx="6392228"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9. Driver app notified:</a:t>
            </a:r>
            <a:r>
              <a:rPr lang="en-US" sz="800" dirty="0">
                <a:solidFill>
                  <a:srgbClr val="2B3541"/>
                </a:solidFill>
                <a:latin typeface="Funnel Sans" pitchFamily="34" charset="0"/>
                <a:ea typeface="Funnel Sans" pitchFamily="34" charset="-122"/>
                <a:cs typeface="Funnel Sans" pitchFamily="34" charset="-120"/>
              </a:rPr>
              <a:t> Receives trip details.</a:t>
            </a:r>
            <a:endParaRPr lang="en-US" sz="800" dirty="0"/>
          </a:p>
        </p:txBody>
      </p:sp>
      <p:sp>
        <p:nvSpPr>
          <p:cNvPr id="91" name="Shape 74"/>
          <p:cNvSpPr/>
          <p:nvPr/>
        </p:nvSpPr>
        <p:spPr>
          <a:xfrm>
            <a:off x="4328517" y="14640877"/>
            <a:ext cx="104656" cy="471130"/>
          </a:xfrm>
          <a:prstGeom prst="roundRect">
            <a:avLst>
              <a:gd name="adj" fmla="val 42029"/>
            </a:avLst>
          </a:prstGeom>
          <a:solidFill>
            <a:srgbClr val="FAF5EB"/>
          </a:solidFill>
          <a:ln w="7620">
            <a:solidFill>
              <a:srgbClr val="D5CDBE"/>
            </a:solidFill>
            <a:prstDash val="solid"/>
          </a:ln>
        </p:spPr>
      </p:sp>
      <p:sp>
        <p:nvSpPr>
          <p:cNvPr id="92" name="Shape 75"/>
          <p:cNvSpPr/>
          <p:nvPr/>
        </p:nvSpPr>
        <p:spPr>
          <a:xfrm>
            <a:off x="4223861" y="14570154"/>
            <a:ext cx="314087" cy="314087"/>
          </a:xfrm>
          <a:prstGeom prst="roundRect">
            <a:avLst>
              <a:gd name="adj" fmla="val 145565"/>
            </a:avLst>
          </a:prstGeom>
          <a:solidFill>
            <a:srgbClr val="FAF5EB"/>
          </a:solidFill>
          <a:ln w="7620">
            <a:solidFill>
              <a:srgbClr val="D5CDBE"/>
            </a:solidFill>
            <a:prstDash val="solid"/>
          </a:ln>
        </p:spPr>
      </p:sp>
      <p:pic>
        <p:nvPicPr>
          <p:cNvPr id="93" name="Image 15" descr="preencoded.png"/>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302323" y="14648736"/>
            <a:ext cx="157043" cy="157043"/>
          </a:xfrm>
          <a:prstGeom prst="rect">
            <a:avLst/>
          </a:prstGeom>
        </p:spPr>
      </p:pic>
      <p:sp>
        <p:nvSpPr>
          <p:cNvPr id="94" name="Text 76"/>
          <p:cNvSpPr/>
          <p:nvPr/>
        </p:nvSpPr>
        <p:spPr>
          <a:xfrm>
            <a:off x="4642604" y="14588490"/>
            <a:ext cx="6235065" cy="167640"/>
          </a:xfrm>
          <a:prstGeom prst="rect">
            <a:avLst/>
          </a:prstGeom>
          <a:noFill/>
          <a:ln/>
        </p:spPr>
        <p:txBody>
          <a:bodyPr wrap="none" lIns="0" tIns="0" rIns="0" bIns="0" rtlCol="0" anchor="t"/>
          <a:lstStyle/>
          <a:p>
            <a:pPr marL="0" indent="0" algn="l">
              <a:lnSpc>
                <a:spcPts val="1300"/>
              </a:lnSpc>
              <a:buNone/>
            </a:pPr>
            <a:r>
              <a:rPr lang="en-US" sz="800" b="1" dirty="0">
                <a:solidFill>
                  <a:srgbClr val="2B3541"/>
                </a:solidFill>
                <a:latin typeface="Funnel Sans" pitchFamily="34" charset="0"/>
                <a:ea typeface="Funnel Sans" pitchFamily="34" charset="-122"/>
                <a:cs typeface="Funnel Sans" pitchFamily="34" charset="-120"/>
              </a:rPr>
              <a:t>10. Trip data archived:</a:t>
            </a:r>
            <a:r>
              <a:rPr lang="en-US" sz="800" dirty="0">
                <a:solidFill>
                  <a:srgbClr val="2B3541"/>
                </a:solidFill>
                <a:latin typeface="Funnel Sans" pitchFamily="34" charset="0"/>
                <a:ea typeface="Funnel Sans" pitchFamily="34" charset="-122"/>
                <a:cs typeface="Funnel Sans" pitchFamily="34" charset="-120"/>
              </a:rPr>
              <a:t> Sent to cold storage for future analytics.</a:t>
            </a:r>
            <a:endParaRPr lang="en-US" sz="800" dirty="0"/>
          </a:p>
        </p:txBody>
      </p:sp>
      <p:sp>
        <p:nvSpPr>
          <p:cNvPr id="95" name="Shape 77"/>
          <p:cNvSpPr/>
          <p:nvPr/>
        </p:nvSpPr>
        <p:spPr>
          <a:xfrm>
            <a:off x="3752612" y="15282137"/>
            <a:ext cx="7125057" cy="20598"/>
          </a:xfrm>
          <a:prstGeom prst="rect">
            <a:avLst/>
          </a:prstGeom>
          <a:solidFill>
            <a:srgbClr val="2B3541">
              <a:alpha val="50000"/>
            </a:srgbClr>
          </a:solidFill>
          <a:ln/>
        </p:spPr>
      </p:sp>
      <p:sp>
        <p:nvSpPr>
          <p:cNvPr id="96" name="Text 78"/>
          <p:cNvSpPr/>
          <p:nvPr/>
        </p:nvSpPr>
        <p:spPr>
          <a:xfrm>
            <a:off x="3752612" y="15459670"/>
            <a:ext cx="2827377"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Why This Architecture Matters</a:t>
            </a:r>
            <a:endParaRPr lang="en-US" sz="1550" dirty="0"/>
          </a:p>
        </p:txBody>
      </p:sp>
      <p:sp>
        <p:nvSpPr>
          <p:cNvPr id="97" name="Shape 79"/>
          <p:cNvSpPr/>
          <p:nvPr/>
        </p:nvSpPr>
        <p:spPr>
          <a:xfrm>
            <a:off x="3752612" y="15863173"/>
            <a:ext cx="2305169" cy="791766"/>
          </a:xfrm>
          <a:prstGeom prst="roundRect">
            <a:avLst>
              <a:gd name="adj" fmla="val 5555"/>
            </a:avLst>
          </a:prstGeom>
          <a:solidFill>
            <a:srgbClr val="FAF5EB"/>
          </a:solidFill>
          <a:ln w="15240">
            <a:solidFill>
              <a:srgbClr val="D5CDBE"/>
            </a:solidFill>
            <a:prstDash val="solid"/>
          </a:ln>
        </p:spPr>
      </p:sp>
      <p:sp>
        <p:nvSpPr>
          <p:cNvPr id="98" name="Text 80"/>
          <p:cNvSpPr/>
          <p:nvPr/>
        </p:nvSpPr>
        <p:spPr>
          <a:xfrm>
            <a:off x="3872508" y="15983069"/>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Speed</a:t>
            </a:r>
            <a:endParaRPr lang="en-US" sz="950" dirty="0"/>
          </a:p>
        </p:txBody>
      </p:sp>
      <p:sp>
        <p:nvSpPr>
          <p:cNvPr id="99" name="Text 81"/>
          <p:cNvSpPr/>
          <p:nvPr/>
        </p:nvSpPr>
        <p:spPr>
          <a:xfrm>
            <a:off x="3872508" y="16199763"/>
            <a:ext cx="206537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Decisions made in milliseconds, not hours, for instant user experiences.</a:t>
            </a:r>
            <a:endParaRPr lang="en-US" sz="800" dirty="0"/>
          </a:p>
        </p:txBody>
      </p:sp>
      <p:sp>
        <p:nvSpPr>
          <p:cNvPr id="100" name="Shape 82"/>
          <p:cNvSpPr/>
          <p:nvPr/>
        </p:nvSpPr>
        <p:spPr>
          <a:xfrm>
            <a:off x="6162437" y="15863173"/>
            <a:ext cx="2305288" cy="791766"/>
          </a:xfrm>
          <a:prstGeom prst="roundRect">
            <a:avLst>
              <a:gd name="adj" fmla="val 5555"/>
            </a:avLst>
          </a:prstGeom>
          <a:solidFill>
            <a:srgbClr val="FAF5EB"/>
          </a:solidFill>
          <a:ln w="15240">
            <a:solidFill>
              <a:srgbClr val="D5CDBE"/>
            </a:solidFill>
            <a:prstDash val="solid"/>
          </a:ln>
        </p:spPr>
      </p:sp>
      <p:sp>
        <p:nvSpPr>
          <p:cNvPr id="101" name="Text 83"/>
          <p:cNvSpPr/>
          <p:nvPr/>
        </p:nvSpPr>
        <p:spPr>
          <a:xfrm>
            <a:off x="6282333" y="15983069"/>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Reliability</a:t>
            </a:r>
            <a:endParaRPr lang="en-US" sz="950" dirty="0"/>
          </a:p>
        </p:txBody>
      </p:sp>
      <p:sp>
        <p:nvSpPr>
          <p:cNvPr id="102" name="Text 84"/>
          <p:cNvSpPr/>
          <p:nvPr/>
        </p:nvSpPr>
        <p:spPr>
          <a:xfrm>
            <a:off x="6282333" y="16199763"/>
            <a:ext cx="2065496"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No data loss, even during peak loads or system failures.</a:t>
            </a:r>
            <a:endParaRPr lang="en-US" sz="800" dirty="0"/>
          </a:p>
        </p:txBody>
      </p:sp>
      <p:sp>
        <p:nvSpPr>
          <p:cNvPr id="103" name="Shape 85"/>
          <p:cNvSpPr/>
          <p:nvPr/>
        </p:nvSpPr>
        <p:spPr>
          <a:xfrm>
            <a:off x="8572381" y="15863173"/>
            <a:ext cx="2305169" cy="791766"/>
          </a:xfrm>
          <a:prstGeom prst="roundRect">
            <a:avLst>
              <a:gd name="adj" fmla="val 5555"/>
            </a:avLst>
          </a:prstGeom>
          <a:solidFill>
            <a:srgbClr val="FAF5EB"/>
          </a:solidFill>
          <a:ln w="15240">
            <a:solidFill>
              <a:srgbClr val="D5CDBE"/>
            </a:solidFill>
            <a:prstDash val="solid"/>
          </a:ln>
        </p:spPr>
      </p:sp>
      <p:sp>
        <p:nvSpPr>
          <p:cNvPr id="104" name="Text 86"/>
          <p:cNvSpPr/>
          <p:nvPr/>
        </p:nvSpPr>
        <p:spPr>
          <a:xfrm>
            <a:off x="8692277" y="15983069"/>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Scalability</a:t>
            </a:r>
            <a:endParaRPr lang="en-US" sz="950" dirty="0"/>
          </a:p>
        </p:txBody>
      </p:sp>
      <p:sp>
        <p:nvSpPr>
          <p:cNvPr id="105" name="Text 87"/>
          <p:cNvSpPr/>
          <p:nvPr/>
        </p:nvSpPr>
        <p:spPr>
          <a:xfrm>
            <a:off x="8692277" y="16199763"/>
            <a:ext cx="206537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Handles millions of events per second and grows with demand.</a:t>
            </a:r>
            <a:endParaRPr lang="en-US" sz="800" dirty="0"/>
          </a:p>
        </p:txBody>
      </p:sp>
      <p:sp>
        <p:nvSpPr>
          <p:cNvPr id="106" name="Shape 88"/>
          <p:cNvSpPr/>
          <p:nvPr/>
        </p:nvSpPr>
        <p:spPr>
          <a:xfrm>
            <a:off x="3752612" y="16759595"/>
            <a:ext cx="3510082" cy="624126"/>
          </a:xfrm>
          <a:prstGeom prst="roundRect">
            <a:avLst>
              <a:gd name="adj" fmla="val 7048"/>
            </a:avLst>
          </a:prstGeom>
          <a:solidFill>
            <a:srgbClr val="FAF5EB"/>
          </a:solidFill>
          <a:ln w="15240">
            <a:solidFill>
              <a:srgbClr val="D5CDBE"/>
            </a:solidFill>
            <a:prstDash val="solid"/>
          </a:ln>
        </p:spPr>
      </p:sp>
      <p:sp>
        <p:nvSpPr>
          <p:cNvPr id="107" name="Text 89"/>
          <p:cNvSpPr/>
          <p:nvPr/>
        </p:nvSpPr>
        <p:spPr>
          <a:xfrm>
            <a:off x="3872508" y="16879491"/>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Flexibility</a:t>
            </a:r>
            <a:endParaRPr lang="en-US" sz="950" dirty="0"/>
          </a:p>
        </p:txBody>
      </p:sp>
      <p:sp>
        <p:nvSpPr>
          <p:cNvPr id="108" name="Text 90"/>
          <p:cNvSpPr/>
          <p:nvPr/>
        </p:nvSpPr>
        <p:spPr>
          <a:xfrm>
            <a:off x="3872508" y="17096184"/>
            <a:ext cx="3270290"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Easy to integrate new features and support evolving use cases.</a:t>
            </a:r>
            <a:endParaRPr lang="en-US" sz="800" dirty="0"/>
          </a:p>
        </p:txBody>
      </p:sp>
      <p:sp>
        <p:nvSpPr>
          <p:cNvPr id="109" name="Shape 91"/>
          <p:cNvSpPr/>
          <p:nvPr/>
        </p:nvSpPr>
        <p:spPr>
          <a:xfrm>
            <a:off x="7367349" y="16759595"/>
            <a:ext cx="3510201" cy="624126"/>
          </a:xfrm>
          <a:prstGeom prst="roundRect">
            <a:avLst>
              <a:gd name="adj" fmla="val 7048"/>
            </a:avLst>
          </a:prstGeom>
          <a:solidFill>
            <a:srgbClr val="FAF5EB"/>
          </a:solidFill>
          <a:ln w="15240">
            <a:solidFill>
              <a:srgbClr val="D5CDBE"/>
            </a:solidFill>
            <a:prstDash val="solid"/>
          </a:ln>
        </p:spPr>
      </p:sp>
      <p:sp>
        <p:nvSpPr>
          <p:cNvPr id="110" name="Text 92"/>
          <p:cNvSpPr/>
          <p:nvPr/>
        </p:nvSpPr>
        <p:spPr>
          <a:xfrm>
            <a:off x="7487245" y="16879491"/>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Cost-Effective</a:t>
            </a:r>
            <a:endParaRPr lang="en-US" sz="950" dirty="0"/>
          </a:p>
        </p:txBody>
      </p:sp>
      <p:sp>
        <p:nvSpPr>
          <p:cNvPr id="111" name="Text 93"/>
          <p:cNvSpPr/>
          <p:nvPr/>
        </p:nvSpPr>
        <p:spPr>
          <a:xfrm>
            <a:off x="7487245" y="17096184"/>
            <a:ext cx="3270409"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Tiered storage and efficient processing reduce operational expenses.</a:t>
            </a:r>
            <a:endParaRPr lang="en-US" sz="800" dirty="0"/>
          </a:p>
        </p:txBody>
      </p:sp>
      <p:sp>
        <p:nvSpPr>
          <p:cNvPr id="112" name="Shape 94"/>
          <p:cNvSpPr/>
          <p:nvPr/>
        </p:nvSpPr>
        <p:spPr>
          <a:xfrm>
            <a:off x="3752612" y="17553730"/>
            <a:ext cx="7125057" cy="20598"/>
          </a:xfrm>
          <a:prstGeom prst="rect">
            <a:avLst/>
          </a:prstGeom>
          <a:solidFill>
            <a:srgbClr val="2B3541">
              <a:alpha val="50000"/>
            </a:srgbClr>
          </a:solidFill>
          <a:ln/>
        </p:spPr>
      </p:sp>
      <p:sp>
        <p:nvSpPr>
          <p:cNvPr id="113" name="Text 95"/>
          <p:cNvSpPr/>
          <p:nvPr/>
        </p:nvSpPr>
        <p:spPr>
          <a:xfrm>
            <a:off x="3752612" y="17731264"/>
            <a:ext cx="4730829"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Technologies Behind Uber's Real-Time Architecture</a:t>
            </a:r>
            <a:endParaRPr lang="en-US" sz="1550" dirty="0"/>
          </a:p>
        </p:txBody>
      </p:sp>
      <p:sp>
        <p:nvSpPr>
          <p:cNvPr id="114" name="Text 96"/>
          <p:cNvSpPr/>
          <p:nvPr/>
        </p:nvSpPr>
        <p:spPr>
          <a:xfrm>
            <a:off x="3752612" y="18019514"/>
            <a:ext cx="1598057"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Data Ingestion &amp; Streaming</a:t>
            </a:r>
            <a:endParaRPr lang="en-US" sz="950" dirty="0"/>
          </a:p>
        </p:txBody>
      </p:sp>
      <p:sp>
        <p:nvSpPr>
          <p:cNvPr id="115" name="Text 97"/>
          <p:cNvSpPr/>
          <p:nvPr/>
        </p:nvSpPr>
        <p:spPr>
          <a:xfrm>
            <a:off x="3752612" y="18330505"/>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Apache Kafka:</a:t>
            </a:r>
            <a:r>
              <a:rPr lang="en-US" sz="800" dirty="0">
                <a:solidFill>
                  <a:srgbClr val="2B3541"/>
                </a:solidFill>
                <a:latin typeface="Funnel Sans" pitchFamily="34" charset="0"/>
                <a:ea typeface="Funnel Sans" pitchFamily="34" charset="-122"/>
                <a:cs typeface="Funnel Sans" pitchFamily="34" charset="-120"/>
              </a:rPr>
              <a:t> Distributed message broker for handling millions of events per second</a:t>
            </a:r>
            <a:endParaRPr lang="en-US" sz="800" dirty="0"/>
          </a:p>
        </p:txBody>
      </p:sp>
      <p:sp>
        <p:nvSpPr>
          <p:cNvPr id="116" name="Text 98"/>
          <p:cNvSpPr/>
          <p:nvPr/>
        </p:nvSpPr>
        <p:spPr>
          <a:xfrm>
            <a:off x="3752612" y="18534698"/>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gRPC:</a:t>
            </a:r>
            <a:r>
              <a:rPr lang="en-US" sz="800" dirty="0">
                <a:solidFill>
                  <a:srgbClr val="2B3541"/>
                </a:solidFill>
                <a:latin typeface="Funnel Sans" pitchFamily="34" charset="0"/>
                <a:ea typeface="Funnel Sans" pitchFamily="34" charset="-122"/>
                <a:cs typeface="Funnel Sans" pitchFamily="34" charset="-120"/>
              </a:rPr>
              <a:t> High-performance RPC framework for inter-service communication</a:t>
            </a:r>
            <a:endParaRPr lang="en-US" sz="800" dirty="0"/>
          </a:p>
        </p:txBody>
      </p:sp>
      <p:sp>
        <p:nvSpPr>
          <p:cNvPr id="117" name="Text 99"/>
          <p:cNvSpPr/>
          <p:nvPr/>
        </p:nvSpPr>
        <p:spPr>
          <a:xfrm>
            <a:off x="3752612" y="18738890"/>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Protocol Buffers:</a:t>
            </a:r>
            <a:r>
              <a:rPr lang="en-US" sz="800" dirty="0">
                <a:solidFill>
                  <a:srgbClr val="2B3541"/>
                </a:solidFill>
                <a:latin typeface="Funnel Sans" pitchFamily="34" charset="0"/>
                <a:ea typeface="Funnel Sans" pitchFamily="34" charset="-122"/>
                <a:cs typeface="Funnel Sans" pitchFamily="34" charset="-120"/>
              </a:rPr>
              <a:t> Efficient data serialization format</a:t>
            </a:r>
            <a:endParaRPr lang="en-US" sz="800" dirty="0"/>
          </a:p>
        </p:txBody>
      </p:sp>
      <p:sp>
        <p:nvSpPr>
          <p:cNvPr id="118" name="Text 100"/>
          <p:cNvSpPr/>
          <p:nvPr/>
        </p:nvSpPr>
        <p:spPr>
          <a:xfrm>
            <a:off x="3752612" y="19063573"/>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Stream Processing</a:t>
            </a:r>
            <a:endParaRPr lang="en-US" sz="950" dirty="0"/>
          </a:p>
        </p:txBody>
      </p:sp>
      <p:sp>
        <p:nvSpPr>
          <p:cNvPr id="119" name="Text 101"/>
          <p:cNvSpPr/>
          <p:nvPr/>
        </p:nvSpPr>
        <p:spPr>
          <a:xfrm>
            <a:off x="3752612" y="19374564"/>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Apache Flink:</a:t>
            </a:r>
            <a:r>
              <a:rPr lang="en-US" sz="800" dirty="0">
                <a:solidFill>
                  <a:srgbClr val="2B3541"/>
                </a:solidFill>
                <a:latin typeface="Funnel Sans" pitchFamily="34" charset="0"/>
                <a:ea typeface="Funnel Sans" pitchFamily="34" charset="-122"/>
                <a:cs typeface="Funnel Sans" pitchFamily="34" charset="-120"/>
              </a:rPr>
              <a:t> Real-time stream processing engine for complex event processing</a:t>
            </a:r>
            <a:endParaRPr lang="en-US" sz="800" dirty="0"/>
          </a:p>
        </p:txBody>
      </p:sp>
      <p:sp>
        <p:nvSpPr>
          <p:cNvPr id="120" name="Text 102"/>
          <p:cNvSpPr/>
          <p:nvPr/>
        </p:nvSpPr>
        <p:spPr>
          <a:xfrm>
            <a:off x="3752612" y="19578757"/>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Apache Spark Streaming:</a:t>
            </a:r>
            <a:r>
              <a:rPr lang="en-US" sz="800" dirty="0">
                <a:solidFill>
                  <a:srgbClr val="2B3541"/>
                </a:solidFill>
                <a:latin typeface="Funnel Sans" pitchFamily="34" charset="0"/>
                <a:ea typeface="Funnel Sans" pitchFamily="34" charset="-122"/>
                <a:cs typeface="Funnel Sans" pitchFamily="34" charset="-120"/>
              </a:rPr>
              <a:t> Batch and stream processing</a:t>
            </a:r>
            <a:endParaRPr lang="en-US" sz="800" dirty="0"/>
          </a:p>
        </p:txBody>
      </p:sp>
      <p:sp>
        <p:nvSpPr>
          <p:cNvPr id="121" name="Text 103"/>
          <p:cNvSpPr/>
          <p:nvPr/>
        </p:nvSpPr>
        <p:spPr>
          <a:xfrm>
            <a:off x="3752612" y="19782949"/>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Uber's custom frameworks:</a:t>
            </a:r>
            <a:r>
              <a:rPr lang="en-US" sz="800" dirty="0">
                <a:solidFill>
                  <a:srgbClr val="2B3541"/>
                </a:solidFill>
                <a:latin typeface="Funnel Sans" pitchFamily="34" charset="0"/>
                <a:ea typeface="Funnel Sans" pitchFamily="34" charset="-122"/>
                <a:cs typeface="Funnel Sans" pitchFamily="34" charset="-120"/>
              </a:rPr>
              <a:t> Built on top of open-source tools for specific needs</a:t>
            </a:r>
            <a:endParaRPr lang="en-US" sz="800" dirty="0"/>
          </a:p>
        </p:txBody>
      </p:sp>
      <p:sp>
        <p:nvSpPr>
          <p:cNvPr id="122" name="Text 104"/>
          <p:cNvSpPr/>
          <p:nvPr/>
        </p:nvSpPr>
        <p:spPr>
          <a:xfrm>
            <a:off x="3752612" y="20107632"/>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Data Storage</a:t>
            </a:r>
            <a:endParaRPr lang="en-US" sz="950" dirty="0"/>
          </a:p>
        </p:txBody>
      </p:sp>
      <p:sp>
        <p:nvSpPr>
          <p:cNvPr id="123" name="Text 105"/>
          <p:cNvSpPr/>
          <p:nvPr/>
        </p:nvSpPr>
        <p:spPr>
          <a:xfrm>
            <a:off x="3752612" y="20418623"/>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Redis:</a:t>
            </a:r>
            <a:r>
              <a:rPr lang="en-US" sz="800" dirty="0">
                <a:solidFill>
                  <a:srgbClr val="2B3541"/>
                </a:solidFill>
                <a:latin typeface="Funnel Sans" pitchFamily="34" charset="0"/>
                <a:ea typeface="Funnel Sans" pitchFamily="34" charset="-122"/>
                <a:cs typeface="Funnel Sans" pitchFamily="34" charset="-120"/>
              </a:rPr>
              <a:t> In-memory data store for hot storage (sub-millisecond latency)</a:t>
            </a:r>
            <a:endParaRPr lang="en-US" sz="800" dirty="0"/>
          </a:p>
        </p:txBody>
      </p:sp>
      <p:sp>
        <p:nvSpPr>
          <p:cNvPr id="124" name="Text 106"/>
          <p:cNvSpPr/>
          <p:nvPr/>
        </p:nvSpPr>
        <p:spPr>
          <a:xfrm>
            <a:off x="3752612" y="20622816"/>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Apache Cassandra:</a:t>
            </a:r>
            <a:r>
              <a:rPr lang="en-US" sz="800" dirty="0">
                <a:solidFill>
                  <a:srgbClr val="2B3541"/>
                </a:solidFill>
                <a:latin typeface="Funnel Sans" pitchFamily="34" charset="0"/>
                <a:ea typeface="Funnel Sans" pitchFamily="34" charset="-122"/>
                <a:cs typeface="Funnel Sans" pitchFamily="34" charset="-120"/>
              </a:rPr>
              <a:t> Distributed NoSQL database for warm storage (high throughput, fault-tolerant)</a:t>
            </a:r>
            <a:endParaRPr lang="en-US" sz="800" dirty="0"/>
          </a:p>
        </p:txBody>
      </p:sp>
      <p:sp>
        <p:nvSpPr>
          <p:cNvPr id="125" name="Text 107"/>
          <p:cNvSpPr/>
          <p:nvPr/>
        </p:nvSpPr>
        <p:spPr>
          <a:xfrm>
            <a:off x="3752612" y="20827008"/>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Amazon S3 / HDFS:</a:t>
            </a:r>
            <a:r>
              <a:rPr lang="en-US" sz="800" dirty="0">
                <a:solidFill>
                  <a:srgbClr val="2B3541"/>
                </a:solidFill>
                <a:latin typeface="Funnel Sans" pitchFamily="34" charset="0"/>
                <a:ea typeface="Funnel Sans" pitchFamily="34" charset="-122"/>
                <a:cs typeface="Funnel Sans" pitchFamily="34" charset="-120"/>
              </a:rPr>
              <a:t> Object storage for cold storage (historical data, archives)</a:t>
            </a:r>
            <a:endParaRPr lang="en-US" sz="800" dirty="0"/>
          </a:p>
        </p:txBody>
      </p:sp>
      <p:sp>
        <p:nvSpPr>
          <p:cNvPr id="126" name="Text 108"/>
          <p:cNvSpPr/>
          <p:nvPr/>
        </p:nvSpPr>
        <p:spPr>
          <a:xfrm>
            <a:off x="3752612" y="21031200"/>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Elasticsearch:</a:t>
            </a:r>
            <a:r>
              <a:rPr lang="en-US" sz="800" dirty="0">
                <a:solidFill>
                  <a:srgbClr val="2B3541"/>
                </a:solidFill>
                <a:latin typeface="Funnel Sans" pitchFamily="34" charset="0"/>
                <a:ea typeface="Funnel Sans" pitchFamily="34" charset="-122"/>
                <a:cs typeface="Funnel Sans" pitchFamily="34" charset="-120"/>
              </a:rPr>
              <a:t> Full-text search and analytics for logs and events</a:t>
            </a:r>
            <a:endParaRPr lang="en-US" sz="800" dirty="0"/>
          </a:p>
        </p:txBody>
      </p:sp>
      <p:sp>
        <p:nvSpPr>
          <p:cNvPr id="127" name="Text 109"/>
          <p:cNvSpPr/>
          <p:nvPr/>
        </p:nvSpPr>
        <p:spPr>
          <a:xfrm>
            <a:off x="3752612" y="21355883"/>
            <a:ext cx="1609963"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Databases &amp; Query Engines</a:t>
            </a:r>
            <a:endParaRPr lang="en-US" sz="950" dirty="0"/>
          </a:p>
        </p:txBody>
      </p:sp>
      <p:sp>
        <p:nvSpPr>
          <p:cNvPr id="128" name="Text 110"/>
          <p:cNvSpPr/>
          <p:nvPr/>
        </p:nvSpPr>
        <p:spPr>
          <a:xfrm>
            <a:off x="3752612" y="21666875"/>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Uber's Ringpop:</a:t>
            </a:r>
            <a:r>
              <a:rPr lang="en-US" sz="800" dirty="0">
                <a:solidFill>
                  <a:srgbClr val="2B3541"/>
                </a:solidFill>
                <a:latin typeface="Funnel Sans" pitchFamily="34" charset="0"/>
                <a:ea typeface="Funnel Sans" pitchFamily="34" charset="-122"/>
                <a:cs typeface="Funnel Sans" pitchFamily="34" charset="-120"/>
              </a:rPr>
              <a:t> Distributed hash ring for consistent hashing</a:t>
            </a:r>
            <a:endParaRPr lang="en-US" sz="800" dirty="0"/>
          </a:p>
        </p:txBody>
      </p:sp>
      <p:sp>
        <p:nvSpPr>
          <p:cNvPr id="129" name="Text 111"/>
          <p:cNvSpPr/>
          <p:nvPr/>
        </p:nvSpPr>
        <p:spPr>
          <a:xfrm>
            <a:off x="3752612" y="21871067"/>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Uber's Schemaless:</a:t>
            </a:r>
            <a:r>
              <a:rPr lang="en-US" sz="800" dirty="0">
                <a:solidFill>
                  <a:srgbClr val="2B3541"/>
                </a:solidFill>
                <a:latin typeface="Funnel Sans" pitchFamily="34" charset="0"/>
                <a:ea typeface="Funnel Sans" pitchFamily="34" charset="-122"/>
                <a:cs typeface="Funnel Sans" pitchFamily="34" charset="-120"/>
              </a:rPr>
              <a:t> Custom database for flexible, scalable data storage</a:t>
            </a:r>
            <a:endParaRPr lang="en-US" sz="800" dirty="0"/>
          </a:p>
        </p:txBody>
      </p:sp>
      <p:sp>
        <p:nvSpPr>
          <p:cNvPr id="130" name="Text 112"/>
          <p:cNvSpPr/>
          <p:nvPr/>
        </p:nvSpPr>
        <p:spPr>
          <a:xfrm>
            <a:off x="3752612" y="22075259"/>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Presto:</a:t>
            </a:r>
            <a:r>
              <a:rPr lang="en-US" sz="800" dirty="0">
                <a:solidFill>
                  <a:srgbClr val="2B3541"/>
                </a:solidFill>
                <a:latin typeface="Funnel Sans" pitchFamily="34" charset="0"/>
                <a:ea typeface="Funnel Sans" pitchFamily="34" charset="-122"/>
                <a:cs typeface="Funnel Sans" pitchFamily="34" charset="-120"/>
              </a:rPr>
              <a:t> Distributed SQL query engine for analytics</a:t>
            </a:r>
            <a:endParaRPr lang="en-US" sz="800" dirty="0"/>
          </a:p>
        </p:txBody>
      </p:sp>
      <p:sp>
        <p:nvSpPr>
          <p:cNvPr id="131" name="Text 113"/>
          <p:cNvSpPr/>
          <p:nvPr/>
        </p:nvSpPr>
        <p:spPr>
          <a:xfrm>
            <a:off x="3752612" y="22399943"/>
            <a:ext cx="1719263"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Machine Learning &amp; Analytics</a:t>
            </a:r>
            <a:endParaRPr lang="en-US" sz="950" dirty="0"/>
          </a:p>
        </p:txBody>
      </p:sp>
      <p:sp>
        <p:nvSpPr>
          <p:cNvPr id="132" name="Text 114"/>
          <p:cNvSpPr/>
          <p:nvPr/>
        </p:nvSpPr>
        <p:spPr>
          <a:xfrm>
            <a:off x="3752612" y="22710934"/>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TensorFlow / PyTorch:</a:t>
            </a:r>
            <a:r>
              <a:rPr lang="en-US" sz="800" dirty="0">
                <a:solidFill>
                  <a:srgbClr val="2B3541"/>
                </a:solidFill>
                <a:latin typeface="Funnel Sans" pitchFamily="34" charset="0"/>
                <a:ea typeface="Funnel Sans" pitchFamily="34" charset="-122"/>
                <a:cs typeface="Funnel Sans" pitchFamily="34" charset="-120"/>
              </a:rPr>
              <a:t> Deep learning frameworks for demand prediction and fraud detection</a:t>
            </a:r>
            <a:endParaRPr lang="en-US" sz="800" dirty="0"/>
          </a:p>
        </p:txBody>
      </p:sp>
      <p:sp>
        <p:nvSpPr>
          <p:cNvPr id="133" name="Text 115"/>
          <p:cNvSpPr/>
          <p:nvPr/>
        </p:nvSpPr>
        <p:spPr>
          <a:xfrm>
            <a:off x="3752612" y="22915126"/>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Uber's Michelangelo:</a:t>
            </a:r>
            <a:r>
              <a:rPr lang="en-US" sz="800" dirty="0">
                <a:solidFill>
                  <a:srgbClr val="2B3541"/>
                </a:solidFill>
                <a:latin typeface="Funnel Sans" pitchFamily="34" charset="0"/>
                <a:ea typeface="Funnel Sans" pitchFamily="34" charset="-122"/>
                <a:cs typeface="Funnel Sans" pitchFamily="34" charset="-120"/>
              </a:rPr>
              <a:t> ML platform for building, deploying, and managing ML models at scale</a:t>
            </a:r>
            <a:endParaRPr lang="en-US" sz="800" dirty="0"/>
          </a:p>
        </p:txBody>
      </p:sp>
      <p:sp>
        <p:nvSpPr>
          <p:cNvPr id="134" name="Text 116"/>
          <p:cNvSpPr/>
          <p:nvPr/>
        </p:nvSpPr>
        <p:spPr>
          <a:xfrm>
            <a:off x="3752612" y="23119318"/>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Apache Spark MLlib:</a:t>
            </a:r>
            <a:r>
              <a:rPr lang="en-US" sz="800" dirty="0">
                <a:solidFill>
                  <a:srgbClr val="2B3541"/>
                </a:solidFill>
                <a:latin typeface="Funnel Sans" pitchFamily="34" charset="0"/>
                <a:ea typeface="Funnel Sans" pitchFamily="34" charset="-122"/>
                <a:cs typeface="Funnel Sans" pitchFamily="34" charset="-120"/>
              </a:rPr>
              <a:t> Machine learning library for large-scale ML</a:t>
            </a:r>
            <a:endParaRPr lang="en-US" sz="800" dirty="0"/>
          </a:p>
        </p:txBody>
      </p:sp>
      <p:sp>
        <p:nvSpPr>
          <p:cNvPr id="135" name="Text 117"/>
          <p:cNvSpPr/>
          <p:nvPr/>
        </p:nvSpPr>
        <p:spPr>
          <a:xfrm>
            <a:off x="3752612" y="23444002"/>
            <a:ext cx="1548408"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Monitoring &amp; Observability</a:t>
            </a:r>
            <a:endParaRPr lang="en-US" sz="950" dirty="0"/>
          </a:p>
        </p:txBody>
      </p:sp>
      <p:sp>
        <p:nvSpPr>
          <p:cNvPr id="136" name="Text 118"/>
          <p:cNvSpPr/>
          <p:nvPr/>
        </p:nvSpPr>
        <p:spPr>
          <a:xfrm>
            <a:off x="3752612" y="23754993"/>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Uber's Ringpop:</a:t>
            </a:r>
            <a:r>
              <a:rPr lang="en-US" sz="800" dirty="0">
                <a:solidFill>
                  <a:srgbClr val="2B3541"/>
                </a:solidFill>
                <a:latin typeface="Funnel Sans" pitchFamily="34" charset="0"/>
                <a:ea typeface="Funnel Sans" pitchFamily="34" charset="-122"/>
                <a:cs typeface="Funnel Sans" pitchFamily="34" charset="-120"/>
              </a:rPr>
              <a:t> Service discovery and health checking</a:t>
            </a:r>
            <a:endParaRPr lang="en-US" sz="800" dirty="0"/>
          </a:p>
        </p:txBody>
      </p:sp>
      <p:sp>
        <p:nvSpPr>
          <p:cNvPr id="137" name="Text 119"/>
          <p:cNvSpPr/>
          <p:nvPr/>
        </p:nvSpPr>
        <p:spPr>
          <a:xfrm>
            <a:off x="3752612" y="23959185"/>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Prometheus:</a:t>
            </a:r>
            <a:r>
              <a:rPr lang="en-US" sz="800" dirty="0">
                <a:solidFill>
                  <a:srgbClr val="2B3541"/>
                </a:solidFill>
                <a:latin typeface="Funnel Sans" pitchFamily="34" charset="0"/>
                <a:ea typeface="Funnel Sans" pitchFamily="34" charset="-122"/>
                <a:cs typeface="Funnel Sans" pitchFamily="34" charset="-120"/>
              </a:rPr>
              <a:t> Metrics collection and monitoring</a:t>
            </a:r>
            <a:endParaRPr lang="en-US" sz="800" dirty="0"/>
          </a:p>
        </p:txBody>
      </p:sp>
      <p:sp>
        <p:nvSpPr>
          <p:cNvPr id="138" name="Text 120"/>
          <p:cNvSpPr/>
          <p:nvPr/>
        </p:nvSpPr>
        <p:spPr>
          <a:xfrm>
            <a:off x="3752612" y="24163377"/>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Jaeger:</a:t>
            </a:r>
            <a:r>
              <a:rPr lang="en-US" sz="800" dirty="0">
                <a:solidFill>
                  <a:srgbClr val="2B3541"/>
                </a:solidFill>
                <a:latin typeface="Funnel Sans" pitchFamily="34" charset="0"/>
                <a:ea typeface="Funnel Sans" pitchFamily="34" charset="-122"/>
                <a:cs typeface="Funnel Sans" pitchFamily="34" charset="-120"/>
              </a:rPr>
              <a:t> Distributed tracing for debugging and performance analysis</a:t>
            </a:r>
            <a:endParaRPr lang="en-US" sz="800" dirty="0"/>
          </a:p>
        </p:txBody>
      </p:sp>
      <p:sp>
        <p:nvSpPr>
          <p:cNvPr id="139" name="Text 121"/>
          <p:cNvSpPr/>
          <p:nvPr/>
        </p:nvSpPr>
        <p:spPr>
          <a:xfrm>
            <a:off x="3752612" y="24367569"/>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ELK Stack (Elasticsearch, Logstash, Kibana):</a:t>
            </a:r>
            <a:r>
              <a:rPr lang="en-US" sz="800" dirty="0">
                <a:solidFill>
                  <a:srgbClr val="2B3541"/>
                </a:solidFill>
                <a:latin typeface="Funnel Sans" pitchFamily="34" charset="0"/>
                <a:ea typeface="Funnel Sans" pitchFamily="34" charset="-122"/>
                <a:cs typeface="Funnel Sans" pitchFamily="34" charset="-120"/>
              </a:rPr>
              <a:t> Log aggregation and analysis</a:t>
            </a:r>
            <a:endParaRPr lang="en-US" sz="800" dirty="0"/>
          </a:p>
        </p:txBody>
      </p:sp>
      <p:sp>
        <p:nvSpPr>
          <p:cNvPr id="140" name="Text 122"/>
          <p:cNvSpPr/>
          <p:nvPr/>
        </p:nvSpPr>
        <p:spPr>
          <a:xfrm>
            <a:off x="3752612" y="24692253"/>
            <a:ext cx="1663541"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Infrastructure &amp; Deployment</a:t>
            </a:r>
            <a:endParaRPr lang="en-US" sz="950" dirty="0"/>
          </a:p>
        </p:txBody>
      </p:sp>
      <p:sp>
        <p:nvSpPr>
          <p:cNvPr id="141" name="Text 123"/>
          <p:cNvSpPr/>
          <p:nvPr/>
        </p:nvSpPr>
        <p:spPr>
          <a:xfrm>
            <a:off x="3752612" y="25003244"/>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Kubernetes:</a:t>
            </a:r>
            <a:r>
              <a:rPr lang="en-US" sz="800" dirty="0">
                <a:solidFill>
                  <a:srgbClr val="2B3541"/>
                </a:solidFill>
                <a:latin typeface="Funnel Sans" pitchFamily="34" charset="0"/>
                <a:ea typeface="Funnel Sans" pitchFamily="34" charset="-122"/>
                <a:cs typeface="Funnel Sans" pitchFamily="34" charset="-120"/>
              </a:rPr>
              <a:t> Container orchestration for managing microservices</a:t>
            </a:r>
            <a:endParaRPr lang="en-US" sz="800" dirty="0"/>
          </a:p>
        </p:txBody>
      </p:sp>
      <p:sp>
        <p:nvSpPr>
          <p:cNvPr id="142" name="Text 124"/>
          <p:cNvSpPr/>
          <p:nvPr/>
        </p:nvSpPr>
        <p:spPr>
          <a:xfrm>
            <a:off x="3752612" y="25207436"/>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Docker:</a:t>
            </a:r>
            <a:r>
              <a:rPr lang="en-US" sz="800" dirty="0">
                <a:solidFill>
                  <a:srgbClr val="2B3541"/>
                </a:solidFill>
                <a:latin typeface="Funnel Sans" pitchFamily="34" charset="0"/>
                <a:ea typeface="Funnel Sans" pitchFamily="34" charset="-122"/>
                <a:cs typeface="Funnel Sans" pitchFamily="34" charset="-120"/>
              </a:rPr>
              <a:t> Containerization for consistent deployment</a:t>
            </a:r>
            <a:endParaRPr lang="en-US" sz="800" dirty="0"/>
          </a:p>
        </p:txBody>
      </p:sp>
      <p:sp>
        <p:nvSpPr>
          <p:cNvPr id="143" name="Text 125"/>
          <p:cNvSpPr/>
          <p:nvPr/>
        </p:nvSpPr>
        <p:spPr>
          <a:xfrm>
            <a:off x="3752612" y="25411628"/>
            <a:ext cx="7125057" cy="167640"/>
          </a:xfrm>
          <a:prstGeom prst="rect">
            <a:avLst/>
          </a:prstGeom>
          <a:noFill/>
          <a:ln/>
        </p:spPr>
        <p:txBody>
          <a:bodyPr wrap="non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Uber's Uberflow:</a:t>
            </a:r>
            <a:r>
              <a:rPr lang="en-US" sz="800" dirty="0">
                <a:solidFill>
                  <a:srgbClr val="2B3541"/>
                </a:solidFill>
                <a:latin typeface="Funnel Sans" pitchFamily="34" charset="0"/>
                <a:ea typeface="Funnel Sans" pitchFamily="34" charset="-122"/>
                <a:cs typeface="Funnel Sans" pitchFamily="34" charset="-120"/>
              </a:rPr>
              <a:t> Custom workflow orchestration system</a:t>
            </a:r>
            <a:endParaRPr lang="en-US" sz="800" dirty="0"/>
          </a:p>
        </p:txBody>
      </p:sp>
      <p:sp>
        <p:nvSpPr>
          <p:cNvPr id="144" name="Text 126"/>
          <p:cNvSpPr/>
          <p:nvPr/>
        </p:nvSpPr>
        <p:spPr>
          <a:xfrm>
            <a:off x="3752612" y="25697021"/>
            <a:ext cx="712505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These technologies work together seamlessly to process millions of events per second with sub-200ms latency, ensuring reliability, scalability, and performance at global scale.</a:t>
            </a:r>
            <a:endParaRPr lang="en-US" sz="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3737729" y="323374"/>
            <a:ext cx="1031081" cy="197525"/>
          </a:xfrm>
          <a:prstGeom prst="roundRect">
            <a:avLst>
              <a:gd name="adj" fmla="val 17890"/>
            </a:avLst>
          </a:prstGeom>
          <a:solidFill>
            <a:srgbClr val="D8E7F3"/>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0713" y="380047"/>
            <a:ext cx="84058" cy="84058"/>
          </a:xfrm>
          <a:prstGeom prst="rect">
            <a:avLst/>
          </a:prstGeom>
        </p:spPr>
      </p:pic>
      <p:sp>
        <p:nvSpPr>
          <p:cNvPr id="4" name="Text 1"/>
          <p:cNvSpPr/>
          <p:nvPr/>
        </p:nvSpPr>
        <p:spPr>
          <a:xfrm>
            <a:off x="3926800" y="354806"/>
            <a:ext cx="779026" cy="134660"/>
          </a:xfrm>
          <a:prstGeom prst="rect">
            <a:avLst/>
          </a:prstGeom>
          <a:noFill/>
          <a:ln/>
        </p:spPr>
        <p:txBody>
          <a:bodyPr wrap="none" lIns="0" tIns="0" rIns="0" bIns="0" rtlCol="0" anchor="t"/>
          <a:lstStyle/>
          <a:p>
            <a:pPr marL="0" indent="0" algn="l">
              <a:lnSpc>
                <a:spcPts val="1050"/>
              </a:lnSpc>
              <a:buNone/>
            </a:pPr>
            <a:r>
              <a:rPr lang="en-US" sz="650" dirty="0">
                <a:solidFill>
                  <a:srgbClr val="2B3541"/>
                </a:solidFill>
                <a:latin typeface="Funnel Sans" pitchFamily="34" charset="0"/>
                <a:ea typeface="Funnel Sans" pitchFamily="34" charset="-122"/>
                <a:cs typeface="Funnel Sans" pitchFamily="34" charset="-120"/>
              </a:rPr>
              <a:t>CORE TECHNOLOGY</a:t>
            </a:r>
            <a:endParaRPr lang="en-US" sz="650" dirty="0"/>
          </a:p>
        </p:txBody>
      </p:sp>
      <p:sp>
        <p:nvSpPr>
          <p:cNvPr id="5" name="Text 2"/>
          <p:cNvSpPr/>
          <p:nvPr/>
        </p:nvSpPr>
        <p:spPr>
          <a:xfrm>
            <a:off x="3737729" y="562927"/>
            <a:ext cx="6942058" cy="309205"/>
          </a:xfrm>
          <a:prstGeom prst="rect">
            <a:avLst/>
          </a:prstGeom>
          <a:noFill/>
          <a:ln/>
        </p:spPr>
        <p:txBody>
          <a:bodyPr wrap="none" lIns="0" tIns="0" rIns="0" bIns="0" rtlCol="0" anchor="t"/>
          <a:lstStyle/>
          <a:p>
            <a:pPr marL="0" indent="0" algn="l">
              <a:lnSpc>
                <a:spcPts val="2400"/>
              </a:lnSpc>
              <a:buNone/>
            </a:pPr>
            <a:r>
              <a:rPr lang="en-US" sz="1900" dirty="0">
                <a:solidFill>
                  <a:srgbClr val="051D3A"/>
                </a:solidFill>
                <a:latin typeface="Funnel Display" pitchFamily="34" charset="0"/>
                <a:ea typeface="Funnel Display" pitchFamily="34" charset="-122"/>
                <a:cs typeface="Funnel Display" pitchFamily="34" charset="-120"/>
              </a:rPr>
              <a:t>Apache Kafka: The Nervous System of Uber's Data Platform</a:t>
            </a:r>
            <a:endParaRPr lang="en-US" sz="1900" dirty="0"/>
          </a:p>
        </p:txBody>
      </p:sp>
      <p:sp>
        <p:nvSpPr>
          <p:cNvPr id="6" name="Text 3"/>
          <p:cNvSpPr/>
          <p:nvPr/>
        </p:nvSpPr>
        <p:spPr>
          <a:xfrm>
            <a:off x="3737729" y="1029772"/>
            <a:ext cx="7154823" cy="504349"/>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Imagine Uber's operations as a vast network of interconnected systems, like the human body. Apache Kafka acts as the central nervous system, relaying critical information – every ride request, driver location, and payment transaction – across the entire organization in real time. It's the technology that ensures all parts of Uber's digital city communicate instantly and reliably.</a:t>
            </a:r>
            <a:endParaRPr lang="en-US" sz="800" dirty="0"/>
          </a:p>
        </p:txBody>
      </p:sp>
      <p:pic>
        <p:nvPicPr>
          <p:cNvPr id="7" name="Image 1" descr="preencoded.png"/>
          <p:cNvPicPr>
            <a:picLocks noChangeAspect="1"/>
          </p:cNvPicPr>
          <p:nvPr/>
        </p:nvPicPr>
        <p:blipFill>
          <a:blip r:embed="rId5"/>
          <a:stretch>
            <a:fillRect/>
          </a:stretch>
        </p:blipFill>
        <p:spPr>
          <a:xfrm>
            <a:off x="5213985" y="1652349"/>
            <a:ext cx="4202192" cy="2494002"/>
          </a:xfrm>
          <a:prstGeom prst="rect">
            <a:avLst/>
          </a:prstGeom>
        </p:spPr>
      </p:pic>
      <p:pic>
        <p:nvPicPr>
          <p:cNvPr id="8"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7483" y="2261925"/>
            <a:ext cx="357727" cy="357727"/>
          </a:xfrm>
          <a:prstGeom prst="rect">
            <a:avLst/>
          </a:prstGeom>
        </p:spPr>
      </p:pic>
      <p:sp>
        <p:nvSpPr>
          <p:cNvPr id="9" name="Text 4"/>
          <p:cNvSpPr/>
          <p:nvPr/>
        </p:nvSpPr>
        <p:spPr>
          <a:xfrm>
            <a:off x="8138770" y="3573779"/>
            <a:ext cx="1044563" cy="189260"/>
          </a:xfrm>
          <a:prstGeom prst="rect">
            <a:avLst/>
          </a:prstGeom>
          <a:noFill/>
          <a:ln/>
        </p:spPr>
        <p:txBody>
          <a:bodyPr wrap="none" lIns="0" tIns="0" rIns="0" bIns="0" rtlCol="0" anchor="t"/>
          <a:lstStyle/>
          <a:p>
            <a:pPr marL="0" indent="0" algn="ct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Deliver</a:t>
            </a:r>
            <a:endParaRPr lang="en-US" sz="1250" dirty="0"/>
          </a:p>
        </p:txBody>
      </p:sp>
      <p:pic>
        <p:nvPicPr>
          <p:cNvPr id="10"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865" y="2262596"/>
            <a:ext cx="357727" cy="357727"/>
          </a:xfrm>
          <a:prstGeom prst="rect">
            <a:avLst/>
          </a:prstGeom>
        </p:spPr>
      </p:pic>
      <p:sp>
        <p:nvSpPr>
          <p:cNvPr id="11" name="Text 5"/>
          <p:cNvSpPr/>
          <p:nvPr/>
        </p:nvSpPr>
        <p:spPr>
          <a:xfrm>
            <a:off x="6822333" y="3573779"/>
            <a:ext cx="1044564" cy="189260"/>
          </a:xfrm>
          <a:prstGeom prst="rect">
            <a:avLst/>
          </a:prstGeom>
          <a:noFill/>
          <a:ln/>
        </p:spPr>
        <p:txBody>
          <a:bodyPr wrap="none" lIns="0" tIns="0" rIns="0" bIns="0" rtlCol="0" anchor="t"/>
          <a:lstStyle/>
          <a:p>
            <a:pPr marL="0" indent="0" algn="ct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Stream</a:t>
            </a:r>
            <a:endParaRPr lang="en-US" sz="1250" dirty="0"/>
          </a:p>
        </p:txBody>
      </p:sp>
      <p:pic>
        <p:nvPicPr>
          <p:cNvPr id="12"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31428" y="2262596"/>
            <a:ext cx="357727" cy="357727"/>
          </a:xfrm>
          <a:prstGeom prst="rect">
            <a:avLst/>
          </a:prstGeom>
        </p:spPr>
      </p:pic>
      <p:sp>
        <p:nvSpPr>
          <p:cNvPr id="13" name="Text 6"/>
          <p:cNvSpPr/>
          <p:nvPr/>
        </p:nvSpPr>
        <p:spPr>
          <a:xfrm>
            <a:off x="5484432" y="3573779"/>
            <a:ext cx="1044564" cy="189260"/>
          </a:xfrm>
          <a:prstGeom prst="rect">
            <a:avLst/>
          </a:prstGeom>
          <a:noFill/>
          <a:ln/>
        </p:spPr>
        <p:txBody>
          <a:bodyPr wrap="none" lIns="0" tIns="0" rIns="0" bIns="0" rtlCol="0" anchor="t"/>
          <a:lstStyle/>
          <a:p>
            <a:pPr marL="0" indent="0" algn="ct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Capture</a:t>
            </a:r>
            <a:endParaRPr lang="en-US" sz="1250" dirty="0"/>
          </a:p>
        </p:txBody>
      </p:sp>
      <p:sp>
        <p:nvSpPr>
          <p:cNvPr id="14" name="Text 7"/>
          <p:cNvSpPr/>
          <p:nvPr/>
        </p:nvSpPr>
        <p:spPr>
          <a:xfrm>
            <a:off x="3737729" y="4264581"/>
            <a:ext cx="7154823" cy="504349"/>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This allows different services to seamlessly "talk" to each other without complex direct connections. For instance, a rider requesting a trip (a "producer") sends a message into Kafka. The system instantly routes this message to various "consumers" – like the driver dispatch system, the ETA calculator, and fraud detection algorithms – all without the rider's app needing to know about each one individually.</a:t>
            </a:r>
            <a:endParaRPr lang="en-US" sz="800" dirty="0"/>
          </a:p>
        </p:txBody>
      </p:sp>
      <p:sp>
        <p:nvSpPr>
          <p:cNvPr id="15" name="Shape 8"/>
          <p:cNvSpPr/>
          <p:nvPr/>
        </p:nvSpPr>
        <p:spPr>
          <a:xfrm>
            <a:off x="3737729" y="4887158"/>
            <a:ext cx="3524845" cy="779264"/>
          </a:xfrm>
          <a:prstGeom prst="roundRect">
            <a:avLst>
              <a:gd name="adj" fmla="val 5668"/>
            </a:avLst>
          </a:prstGeom>
          <a:solidFill>
            <a:srgbClr val="FAF5EB"/>
          </a:solidFill>
          <a:ln w="7620">
            <a:solidFill>
              <a:srgbClr val="D5CDBE"/>
            </a:solidFill>
            <a:prstDash val="solid"/>
          </a:ln>
        </p:spPr>
      </p:sp>
      <p:sp>
        <p:nvSpPr>
          <p:cNvPr id="16" name="Text 9"/>
          <p:cNvSpPr/>
          <p:nvPr/>
        </p:nvSpPr>
        <p:spPr>
          <a:xfrm>
            <a:off x="3850481" y="4999911"/>
            <a:ext cx="1237178" cy="154543"/>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Speed</a:t>
            </a:r>
            <a:endParaRPr lang="en-US" sz="950" dirty="0"/>
          </a:p>
        </p:txBody>
      </p:sp>
      <p:sp>
        <p:nvSpPr>
          <p:cNvPr id="17" name="Text 10"/>
          <p:cNvSpPr/>
          <p:nvPr/>
        </p:nvSpPr>
        <p:spPr>
          <a:xfrm>
            <a:off x="3850481" y="5217438"/>
            <a:ext cx="3299341" cy="336233"/>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Handles millions of messages per second with minimal delay, crucial for real-time pricing and ride matching.</a:t>
            </a:r>
            <a:endParaRPr lang="en-US" sz="800" dirty="0"/>
          </a:p>
        </p:txBody>
      </p:sp>
      <p:sp>
        <p:nvSpPr>
          <p:cNvPr id="18" name="Shape 11"/>
          <p:cNvSpPr/>
          <p:nvPr/>
        </p:nvSpPr>
        <p:spPr>
          <a:xfrm>
            <a:off x="7367707" y="4887158"/>
            <a:ext cx="3524845" cy="779264"/>
          </a:xfrm>
          <a:prstGeom prst="roundRect">
            <a:avLst>
              <a:gd name="adj" fmla="val 5668"/>
            </a:avLst>
          </a:prstGeom>
          <a:solidFill>
            <a:srgbClr val="FAF5EB"/>
          </a:solidFill>
          <a:ln w="7620">
            <a:solidFill>
              <a:srgbClr val="D5CDBE"/>
            </a:solidFill>
            <a:prstDash val="solid"/>
          </a:ln>
        </p:spPr>
      </p:sp>
      <p:sp>
        <p:nvSpPr>
          <p:cNvPr id="19" name="Text 12"/>
          <p:cNvSpPr/>
          <p:nvPr/>
        </p:nvSpPr>
        <p:spPr>
          <a:xfrm>
            <a:off x="7480459" y="4999911"/>
            <a:ext cx="1237178" cy="154543"/>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Reliability</a:t>
            </a:r>
            <a:endParaRPr lang="en-US" sz="950" dirty="0"/>
          </a:p>
        </p:txBody>
      </p:sp>
      <p:sp>
        <p:nvSpPr>
          <p:cNvPr id="20" name="Text 13"/>
          <p:cNvSpPr/>
          <p:nvPr/>
        </p:nvSpPr>
        <p:spPr>
          <a:xfrm>
            <a:off x="7480459" y="5217438"/>
            <a:ext cx="3299341" cy="336233"/>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Ensures no data is lost, even during system outages, by safely storing and replicating every piece of information.</a:t>
            </a:r>
            <a:endParaRPr lang="en-US" sz="800" dirty="0"/>
          </a:p>
        </p:txBody>
      </p:sp>
      <p:sp>
        <p:nvSpPr>
          <p:cNvPr id="21" name="Shape 14"/>
          <p:cNvSpPr/>
          <p:nvPr/>
        </p:nvSpPr>
        <p:spPr>
          <a:xfrm>
            <a:off x="3737729" y="5771555"/>
            <a:ext cx="3524845" cy="779264"/>
          </a:xfrm>
          <a:prstGeom prst="roundRect">
            <a:avLst>
              <a:gd name="adj" fmla="val 5668"/>
            </a:avLst>
          </a:prstGeom>
          <a:solidFill>
            <a:srgbClr val="FAF5EB"/>
          </a:solidFill>
          <a:ln w="7620">
            <a:solidFill>
              <a:srgbClr val="D5CDBE"/>
            </a:solidFill>
            <a:prstDash val="solid"/>
          </a:ln>
        </p:spPr>
      </p:sp>
      <p:sp>
        <p:nvSpPr>
          <p:cNvPr id="22" name="Text 15"/>
          <p:cNvSpPr/>
          <p:nvPr/>
        </p:nvSpPr>
        <p:spPr>
          <a:xfrm>
            <a:off x="3850481" y="5884307"/>
            <a:ext cx="1237178" cy="154543"/>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Scalability</a:t>
            </a:r>
            <a:endParaRPr lang="en-US" sz="950" dirty="0"/>
          </a:p>
        </p:txBody>
      </p:sp>
      <p:sp>
        <p:nvSpPr>
          <p:cNvPr id="23" name="Text 16"/>
          <p:cNvSpPr/>
          <p:nvPr/>
        </p:nvSpPr>
        <p:spPr>
          <a:xfrm>
            <a:off x="3850481" y="6101834"/>
            <a:ext cx="3299341" cy="336233"/>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Grows effortlessly with Uber's expanding data volume, allowing more rides and users without performance drops.</a:t>
            </a:r>
            <a:endParaRPr lang="en-US" sz="800" dirty="0"/>
          </a:p>
        </p:txBody>
      </p:sp>
      <p:sp>
        <p:nvSpPr>
          <p:cNvPr id="24" name="Shape 17"/>
          <p:cNvSpPr/>
          <p:nvPr/>
        </p:nvSpPr>
        <p:spPr>
          <a:xfrm>
            <a:off x="7367707" y="5771555"/>
            <a:ext cx="3524845" cy="779264"/>
          </a:xfrm>
          <a:prstGeom prst="roundRect">
            <a:avLst>
              <a:gd name="adj" fmla="val 5668"/>
            </a:avLst>
          </a:prstGeom>
          <a:solidFill>
            <a:srgbClr val="FAF5EB"/>
          </a:solidFill>
          <a:ln w="7620">
            <a:solidFill>
              <a:srgbClr val="D5CDBE"/>
            </a:solidFill>
            <a:prstDash val="solid"/>
          </a:ln>
        </p:spPr>
      </p:sp>
      <p:sp>
        <p:nvSpPr>
          <p:cNvPr id="25" name="Text 18"/>
          <p:cNvSpPr/>
          <p:nvPr/>
        </p:nvSpPr>
        <p:spPr>
          <a:xfrm>
            <a:off x="7480459" y="5884307"/>
            <a:ext cx="1237178" cy="154543"/>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Flexibility</a:t>
            </a:r>
            <a:endParaRPr lang="en-US" sz="950" dirty="0"/>
          </a:p>
        </p:txBody>
      </p:sp>
      <p:sp>
        <p:nvSpPr>
          <p:cNvPr id="26" name="Text 19"/>
          <p:cNvSpPr/>
          <p:nvPr/>
        </p:nvSpPr>
        <p:spPr>
          <a:xfrm>
            <a:off x="7480459" y="6101834"/>
            <a:ext cx="3299341" cy="336233"/>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Decouples different services, allowing teams to innovate and deploy updates independently.</a:t>
            </a:r>
            <a:endParaRPr lang="en-US" sz="800" dirty="0"/>
          </a:p>
        </p:txBody>
      </p:sp>
      <p:sp>
        <p:nvSpPr>
          <p:cNvPr id="27" name="Shape 20"/>
          <p:cNvSpPr/>
          <p:nvPr/>
        </p:nvSpPr>
        <p:spPr>
          <a:xfrm>
            <a:off x="3737729" y="6669048"/>
            <a:ext cx="7154823" cy="614601"/>
          </a:xfrm>
          <a:prstGeom prst="roundRect">
            <a:avLst>
              <a:gd name="adj" fmla="val 7187"/>
            </a:avLst>
          </a:prstGeom>
          <a:solidFill>
            <a:srgbClr val="C5DBED"/>
          </a:solidFill>
          <a:ln/>
        </p:spPr>
      </p:sp>
      <p:pic>
        <p:nvPicPr>
          <p:cNvPr id="28" name="Image 5" descr="preencoded.png"/>
          <p:cNvPicPr>
            <a:picLocks noChangeAspect="1"/>
          </p:cNvPicPr>
          <p:nvPr/>
        </p:nvPicPr>
        <p:blipFill>
          <a:blip r:embed="rId12"/>
          <a:stretch>
            <a:fillRect/>
          </a:stretch>
        </p:blipFill>
        <p:spPr>
          <a:xfrm>
            <a:off x="3842861" y="6830258"/>
            <a:ext cx="131445" cy="105132"/>
          </a:xfrm>
          <a:prstGeom prst="rect">
            <a:avLst/>
          </a:prstGeom>
        </p:spPr>
      </p:pic>
      <p:sp>
        <p:nvSpPr>
          <p:cNvPr id="29" name="Text 21"/>
          <p:cNvSpPr/>
          <p:nvPr/>
        </p:nvSpPr>
        <p:spPr>
          <a:xfrm>
            <a:off x="4079438" y="6800374"/>
            <a:ext cx="6707981" cy="336233"/>
          </a:xfrm>
          <a:prstGeom prst="rect">
            <a:avLst/>
          </a:prstGeom>
          <a:noFill/>
          <a:ln/>
        </p:spPr>
        <p:txBody>
          <a:bodyPr wrap="square" lIns="0" tIns="0" rIns="0" bIns="0" rtlCol="0" anchor="t"/>
          <a:lstStyle/>
          <a:p>
            <a:pPr marL="0" indent="0" algn="l">
              <a:lnSpc>
                <a:spcPts val="1300"/>
              </a:lnSpc>
              <a:buNone/>
            </a:pPr>
            <a:r>
              <a:rPr lang="en-US" sz="800" b="1" dirty="0">
                <a:solidFill>
                  <a:srgbClr val="000000"/>
                </a:solidFill>
                <a:latin typeface="Funnel Sans" pitchFamily="34" charset="0"/>
                <a:ea typeface="Funnel Sans" pitchFamily="34" charset="-122"/>
                <a:cs typeface="Funnel Sans" pitchFamily="34" charset="-120"/>
              </a:rPr>
              <a:t>Key Impact:</a:t>
            </a:r>
            <a:r>
              <a:rPr lang="en-US" sz="800" dirty="0">
                <a:solidFill>
                  <a:srgbClr val="000000"/>
                </a:solidFill>
                <a:latin typeface="Funnel Sans" pitchFamily="34" charset="0"/>
                <a:ea typeface="Funnel Sans" pitchFamily="34" charset="-122"/>
                <a:cs typeface="Funnel Sans" pitchFamily="34" charset="-120"/>
              </a:rPr>
              <a:t> Uber's Kafka clusters process over 1 trillion messages daily, supporting critical functions from dispatching rides to powering predictive AI models, with peak throughput exceeding 10 million messages per second during busy hours.</a:t>
            </a:r>
            <a:endParaRPr lang="en-US" sz="800" dirty="0"/>
          </a:p>
        </p:txBody>
      </p:sp>
      <p:sp>
        <p:nvSpPr>
          <p:cNvPr id="30" name="Text 22"/>
          <p:cNvSpPr/>
          <p:nvPr/>
        </p:nvSpPr>
        <p:spPr>
          <a:xfrm>
            <a:off x="3737729" y="7401878"/>
            <a:ext cx="7154823" cy="504349"/>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Kafka is engineered to handle massive amounts of real-time data, like a constant news broadcast for all of Uber's systems. This allows for instant updates across the platform, from showing you the exact location of your driver to instantly processing your payment. This constant, reliable flow of information is what enables Uber to deliver a smooth and responsive experience for millions of users worldwide.</a:t>
            </a:r>
            <a:endParaRPr lang="en-US" sz="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3752612" y="287893"/>
            <a:ext cx="1236345" cy="196691"/>
          </a:xfrm>
          <a:prstGeom prst="roundRect">
            <a:avLst>
              <a:gd name="adj" fmla="val 17891"/>
            </a:avLst>
          </a:prstGeom>
          <a:solidFill>
            <a:srgbClr val="D8E7F3"/>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5358" y="344329"/>
            <a:ext cx="83701" cy="83701"/>
          </a:xfrm>
          <a:prstGeom prst="rect">
            <a:avLst/>
          </a:prstGeom>
        </p:spPr>
      </p:pic>
      <p:sp>
        <p:nvSpPr>
          <p:cNvPr id="4" name="Text 1"/>
          <p:cNvSpPr/>
          <p:nvPr/>
        </p:nvSpPr>
        <p:spPr>
          <a:xfrm>
            <a:off x="3940850" y="319207"/>
            <a:ext cx="985361" cy="134064"/>
          </a:xfrm>
          <a:prstGeom prst="rect">
            <a:avLst/>
          </a:prstGeom>
          <a:noFill/>
          <a:ln/>
        </p:spPr>
        <p:txBody>
          <a:bodyPr wrap="none" lIns="0" tIns="0" rIns="0" bIns="0" rtlCol="0" anchor="t"/>
          <a:lstStyle/>
          <a:p>
            <a:pPr marL="0" indent="0" algn="l">
              <a:lnSpc>
                <a:spcPts val="1050"/>
              </a:lnSpc>
              <a:buNone/>
            </a:pPr>
            <a:r>
              <a:rPr lang="en-US" sz="650" dirty="0">
                <a:solidFill>
                  <a:srgbClr val="2B3541"/>
                </a:solidFill>
                <a:latin typeface="Funnel Sans" pitchFamily="34" charset="0"/>
                <a:ea typeface="Funnel Sans" pitchFamily="34" charset="-122"/>
                <a:cs typeface="Funnel Sans" pitchFamily="34" charset="-120"/>
              </a:rPr>
              <a:t>GEOSPATIAL INNOVATION</a:t>
            </a:r>
            <a:endParaRPr lang="en-US" sz="650" dirty="0"/>
          </a:p>
        </p:txBody>
      </p:sp>
      <p:sp>
        <p:nvSpPr>
          <p:cNvPr id="5" name="Text 2"/>
          <p:cNvSpPr/>
          <p:nvPr/>
        </p:nvSpPr>
        <p:spPr>
          <a:xfrm>
            <a:off x="3752612" y="526375"/>
            <a:ext cx="7125057" cy="616029"/>
          </a:xfrm>
          <a:prstGeom prst="rect">
            <a:avLst/>
          </a:prstGeom>
          <a:noFill/>
          <a:ln/>
        </p:spPr>
        <p:txBody>
          <a:bodyPr wrap="square" lIns="0" tIns="0" rIns="0" bIns="0" rtlCol="0" anchor="t"/>
          <a:lstStyle/>
          <a:p>
            <a:pPr marL="0" indent="0" algn="l">
              <a:lnSpc>
                <a:spcPts val="2400"/>
              </a:lnSpc>
              <a:buNone/>
            </a:pPr>
            <a:r>
              <a:rPr lang="en-US" sz="1900" dirty="0">
                <a:solidFill>
                  <a:srgbClr val="051D3A"/>
                </a:solidFill>
                <a:latin typeface="Funnel Display" pitchFamily="34" charset="0"/>
                <a:ea typeface="Funnel Display" pitchFamily="34" charset="-122"/>
                <a:cs typeface="Funnel Display" pitchFamily="34" charset="-120"/>
              </a:rPr>
              <a:t>H3: The Honeycomb City – Dividing the World into Smart Hexagons</a:t>
            </a:r>
            <a:endParaRPr lang="en-US" sz="1900" dirty="0"/>
          </a:p>
        </p:txBody>
      </p:sp>
      <p:sp>
        <p:nvSpPr>
          <p:cNvPr id="6" name="Text 3"/>
          <p:cNvSpPr/>
          <p:nvPr/>
        </p:nvSpPr>
        <p:spPr>
          <a:xfrm>
            <a:off x="3752612" y="1299448"/>
            <a:ext cx="712505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Imagine if you could divide the entire Earth into perfectly organized honeycomb-shaped pieces, like a beehive stretched across the globe. That's exactly what Uber's H3 (Hexagonal Hierarchical Spatial Index) does – and it's one of the most clever innovations powering your ride.</a:t>
            </a:r>
            <a:endParaRPr lang="en-US" sz="800" dirty="0"/>
          </a:p>
        </p:txBody>
      </p:sp>
      <p:pic>
        <p:nvPicPr>
          <p:cNvPr id="7" name="Image 1" descr="preencoded.png"/>
          <p:cNvPicPr>
            <a:picLocks noChangeAspect="1"/>
          </p:cNvPicPr>
          <p:nvPr/>
        </p:nvPicPr>
        <p:blipFill>
          <a:blip r:embed="rId5"/>
          <a:stretch>
            <a:fillRect/>
          </a:stretch>
        </p:blipFill>
        <p:spPr>
          <a:xfrm>
            <a:off x="3752612" y="1752481"/>
            <a:ext cx="7125057" cy="3260765"/>
          </a:xfrm>
          <a:prstGeom prst="rect">
            <a:avLst/>
          </a:prstGeom>
        </p:spPr>
      </p:pic>
      <p:sp>
        <p:nvSpPr>
          <p:cNvPr id="8" name="Text 4"/>
          <p:cNvSpPr/>
          <p:nvPr/>
        </p:nvSpPr>
        <p:spPr>
          <a:xfrm>
            <a:off x="8971754" y="2171564"/>
            <a:ext cx="1483326" cy="185306"/>
          </a:xfrm>
          <a:prstGeom prst="rect">
            <a:avLst/>
          </a:prstGeom>
          <a:noFill/>
          <a:ln/>
        </p:spPr>
        <p:txBody>
          <a:bodyPr wrap="none" lIns="0" tIns="0" rIns="0" bIns="0" rtlCol="0" anchor="t"/>
          <a:lstStyle/>
          <a:p>
            <a:pPr marL="0" indent="0" algn="l">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Street-Level Cells</a:t>
            </a:r>
            <a:endParaRPr lang="en-US" sz="1250" dirty="0"/>
          </a:p>
        </p:txBody>
      </p:sp>
      <p:sp>
        <p:nvSpPr>
          <p:cNvPr id="9" name="Text 5"/>
          <p:cNvSpPr/>
          <p:nvPr/>
        </p:nvSpPr>
        <p:spPr>
          <a:xfrm>
            <a:off x="8971754" y="2412911"/>
            <a:ext cx="1737260" cy="315229"/>
          </a:xfrm>
          <a:prstGeom prst="rect">
            <a:avLst/>
          </a:prstGeom>
          <a:noFill/>
          <a:ln/>
        </p:spPr>
        <p:txBody>
          <a:bodyPr wrap="square" lIns="0" tIns="0" rIns="0" bIns="0" rtlCol="0" anchor="t"/>
          <a:lstStyle/>
          <a:p>
            <a:pPr marL="0" indent="0" algn="l">
              <a:lnSpc>
                <a:spcPts val="1350"/>
              </a:lnSpc>
              <a:buNone/>
            </a:pPr>
            <a:r>
              <a:rPr lang="en-US" sz="1050" dirty="0">
                <a:solidFill>
                  <a:srgbClr val="2B3541"/>
                </a:solidFill>
                <a:latin typeface="Funnel Sans" pitchFamily="34" charset="0"/>
                <a:ea typeface="Funnel Sans" pitchFamily="34" charset="-122"/>
                <a:cs typeface="Funnel Sans" pitchFamily="34" charset="-120"/>
              </a:rPr>
              <a:t>Small hexes for fine-grained data</a:t>
            </a:r>
            <a:endParaRPr lang="en-US" sz="1050" dirty="0"/>
          </a:p>
        </p:txBody>
      </p:sp>
      <p:sp>
        <p:nvSpPr>
          <p:cNvPr id="10" name="Text 6"/>
          <p:cNvSpPr/>
          <p:nvPr/>
        </p:nvSpPr>
        <p:spPr>
          <a:xfrm>
            <a:off x="4034921" y="3243342"/>
            <a:ext cx="1483327" cy="185306"/>
          </a:xfrm>
          <a:prstGeom prst="rect">
            <a:avLst/>
          </a:prstGeom>
          <a:noFill/>
          <a:ln/>
        </p:spPr>
        <p:txBody>
          <a:bodyPr wrap="none" lIns="0" tIns="0" rIns="0" bIns="0" rtlCol="0" anchor="t"/>
          <a:lstStyle/>
          <a:p>
            <a:pPr marL="0" indent="0" algn="r">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City-Block Level</a:t>
            </a:r>
            <a:endParaRPr lang="en-US" sz="1250" dirty="0"/>
          </a:p>
        </p:txBody>
      </p:sp>
      <p:sp>
        <p:nvSpPr>
          <p:cNvPr id="11" name="Text 7"/>
          <p:cNvSpPr/>
          <p:nvPr/>
        </p:nvSpPr>
        <p:spPr>
          <a:xfrm>
            <a:off x="3921089" y="3484689"/>
            <a:ext cx="1597159" cy="315229"/>
          </a:xfrm>
          <a:prstGeom prst="rect">
            <a:avLst/>
          </a:prstGeom>
          <a:noFill/>
          <a:ln/>
        </p:spPr>
        <p:txBody>
          <a:bodyPr wrap="square" lIns="0" tIns="0" rIns="0" bIns="0" rtlCol="0" anchor="t"/>
          <a:lstStyle/>
          <a:p>
            <a:pPr marL="0" indent="0" algn="r">
              <a:lnSpc>
                <a:spcPts val="1350"/>
              </a:lnSpc>
              <a:buNone/>
            </a:pPr>
            <a:r>
              <a:rPr lang="en-US" sz="1050" dirty="0">
                <a:solidFill>
                  <a:srgbClr val="2B3541"/>
                </a:solidFill>
                <a:latin typeface="Funnel Sans" pitchFamily="34" charset="0"/>
                <a:ea typeface="Funnel Sans" pitchFamily="34" charset="-122"/>
                <a:cs typeface="Funnel Sans" pitchFamily="34" charset="-120"/>
              </a:rPr>
              <a:t>Large hexes covering neighborhoods</a:t>
            </a:r>
            <a:endParaRPr lang="en-US" sz="1050" dirty="0"/>
          </a:p>
        </p:txBody>
      </p:sp>
      <p:sp>
        <p:nvSpPr>
          <p:cNvPr id="12" name="Text 8"/>
          <p:cNvSpPr/>
          <p:nvPr/>
        </p:nvSpPr>
        <p:spPr>
          <a:xfrm>
            <a:off x="8971754" y="3796744"/>
            <a:ext cx="1483326" cy="185306"/>
          </a:xfrm>
          <a:prstGeom prst="rect">
            <a:avLst/>
          </a:prstGeom>
          <a:noFill/>
          <a:ln/>
        </p:spPr>
        <p:txBody>
          <a:bodyPr wrap="none" lIns="0" tIns="0" rIns="0" bIns="0" rtlCol="0" anchor="t"/>
          <a:lstStyle/>
          <a:p>
            <a:pPr marL="0" indent="0" algn="l">
              <a:lnSpc>
                <a:spcPts val="1550"/>
              </a:lnSpc>
              <a:buNone/>
            </a:pPr>
            <a:r>
              <a:rPr lang="en-US" sz="1250" dirty="0">
                <a:solidFill>
                  <a:srgbClr val="2B3541"/>
                </a:solidFill>
                <a:latin typeface="Funnel Display" pitchFamily="34" charset="0"/>
                <a:ea typeface="Funnel Display" pitchFamily="34" charset="-122"/>
                <a:cs typeface="Funnel Display" pitchFamily="34" charset="-120"/>
              </a:rPr>
              <a:t>H3 Core</a:t>
            </a:r>
            <a:endParaRPr lang="en-US" sz="1250" dirty="0"/>
          </a:p>
        </p:txBody>
      </p:sp>
      <p:sp>
        <p:nvSpPr>
          <p:cNvPr id="13" name="Text 9"/>
          <p:cNvSpPr/>
          <p:nvPr/>
        </p:nvSpPr>
        <p:spPr>
          <a:xfrm>
            <a:off x="8971754" y="4038091"/>
            <a:ext cx="1737260" cy="315229"/>
          </a:xfrm>
          <a:prstGeom prst="rect">
            <a:avLst/>
          </a:prstGeom>
          <a:noFill/>
          <a:ln/>
        </p:spPr>
        <p:txBody>
          <a:bodyPr wrap="square" lIns="0" tIns="0" rIns="0" bIns="0" rtlCol="0" anchor="t"/>
          <a:lstStyle/>
          <a:p>
            <a:pPr marL="0" indent="0" algn="l">
              <a:lnSpc>
                <a:spcPts val="1350"/>
              </a:lnSpc>
              <a:buNone/>
            </a:pPr>
            <a:r>
              <a:rPr lang="en-US" sz="1050" dirty="0">
                <a:solidFill>
                  <a:srgbClr val="2B3541"/>
                </a:solidFill>
                <a:latin typeface="Funnel Sans" pitchFamily="34" charset="0"/>
                <a:ea typeface="Funnel Sans" pitchFamily="34" charset="-122"/>
                <a:cs typeface="Funnel Sans" pitchFamily="34" charset="-120"/>
              </a:rPr>
              <a:t>Hexagonal spatial indexing system</a:t>
            </a:r>
            <a:endParaRPr lang="en-US" sz="1050" dirty="0"/>
          </a:p>
        </p:txBody>
      </p:sp>
      <p:sp>
        <p:nvSpPr>
          <p:cNvPr id="14" name="Text 10"/>
          <p:cNvSpPr/>
          <p:nvPr/>
        </p:nvSpPr>
        <p:spPr>
          <a:xfrm>
            <a:off x="3752612" y="5235654"/>
            <a:ext cx="2287429"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Why Hexagons? The Honeybee's Secret</a:t>
            </a:r>
            <a:endParaRPr lang="en-US" sz="950" dirty="0"/>
          </a:p>
        </p:txBody>
      </p:sp>
      <p:sp>
        <p:nvSpPr>
          <p:cNvPr id="15" name="Text 11"/>
          <p:cNvSpPr/>
          <p:nvPr/>
        </p:nvSpPr>
        <p:spPr>
          <a:xfrm>
            <a:off x="3752612" y="5494258"/>
            <a:ext cx="3434715"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Bees are nature's master architects, and Uber learned from them. Hexagons are superior to squares or triangles because:</a:t>
            </a:r>
            <a:endParaRPr lang="en-US" sz="800" dirty="0"/>
          </a:p>
        </p:txBody>
      </p:sp>
      <p:sp>
        <p:nvSpPr>
          <p:cNvPr id="16" name="Text 12"/>
          <p:cNvSpPr/>
          <p:nvPr/>
        </p:nvSpPr>
        <p:spPr>
          <a:xfrm>
            <a:off x="3752612" y="5923717"/>
            <a:ext cx="3434715" cy="50292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Equal Distance to Neighbors:</a:t>
            </a:r>
            <a:r>
              <a:rPr lang="en-US" sz="800" dirty="0">
                <a:solidFill>
                  <a:srgbClr val="2B3541"/>
                </a:solidFill>
                <a:latin typeface="Funnel Sans" pitchFamily="34" charset="0"/>
                <a:ea typeface="Funnel Sans" pitchFamily="34" charset="-122"/>
                <a:cs typeface="Funnel Sans" pitchFamily="34" charset="-120"/>
              </a:rPr>
              <a:t> Every center point of a hexagon is the same distance from all six neighbors, making calculations fair and accurate.</a:t>
            </a:r>
            <a:endParaRPr lang="en-US" sz="800" dirty="0"/>
          </a:p>
        </p:txBody>
      </p:sp>
      <p:sp>
        <p:nvSpPr>
          <p:cNvPr id="17" name="Text 13"/>
          <p:cNvSpPr/>
          <p:nvPr/>
        </p:nvSpPr>
        <p:spPr>
          <a:xfrm>
            <a:off x="3752612" y="6463189"/>
            <a:ext cx="3434715"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No Empty Spaces:</a:t>
            </a:r>
            <a:r>
              <a:rPr lang="en-US" sz="800" dirty="0">
                <a:solidFill>
                  <a:srgbClr val="2B3541"/>
                </a:solidFill>
                <a:latin typeface="Funnel Sans" pitchFamily="34" charset="0"/>
                <a:ea typeface="Funnel Sans" pitchFamily="34" charset="-122"/>
                <a:cs typeface="Funnel Sans" pitchFamily="34" charset="-120"/>
              </a:rPr>
              <a:t> Hexagons fit together perfectly without gaps, covering every inch of a city.</a:t>
            </a:r>
            <a:endParaRPr lang="en-US" sz="800" dirty="0"/>
          </a:p>
        </p:txBody>
      </p:sp>
      <p:sp>
        <p:nvSpPr>
          <p:cNvPr id="18" name="Text 14"/>
          <p:cNvSpPr/>
          <p:nvPr/>
        </p:nvSpPr>
        <p:spPr>
          <a:xfrm>
            <a:off x="3752612" y="6835021"/>
            <a:ext cx="3434715"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Natural Fit:</a:t>
            </a:r>
            <a:r>
              <a:rPr lang="en-US" sz="800" dirty="0">
                <a:solidFill>
                  <a:srgbClr val="2B3541"/>
                </a:solidFill>
                <a:latin typeface="Funnel Sans" pitchFamily="34" charset="0"/>
                <a:ea typeface="Funnel Sans" pitchFamily="34" charset="-122"/>
                <a:cs typeface="Funnel Sans" pitchFamily="34" charset="-120"/>
              </a:rPr>
              <a:t> They better represent real-world areas and minimize distortion, especially near Earth's poles.</a:t>
            </a:r>
            <a:endParaRPr lang="en-US" sz="800" dirty="0"/>
          </a:p>
        </p:txBody>
      </p:sp>
      <p:sp>
        <p:nvSpPr>
          <p:cNvPr id="19" name="Text 15"/>
          <p:cNvSpPr/>
          <p:nvPr/>
        </p:nvSpPr>
        <p:spPr>
          <a:xfrm>
            <a:off x="3752612" y="7206853"/>
            <a:ext cx="3434715"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Efficient Analysis:</a:t>
            </a:r>
            <a:r>
              <a:rPr lang="en-US" sz="800" dirty="0">
                <a:solidFill>
                  <a:srgbClr val="2B3541"/>
                </a:solidFill>
                <a:latin typeface="Funnel Sans" pitchFamily="34" charset="0"/>
                <a:ea typeface="Funnel Sans" pitchFamily="34" charset="-122"/>
                <a:cs typeface="Funnel Sans" pitchFamily="34" charset="-120"/>
              </a:rPr>
              <a:t> Perfect for understanding patterns like where riders are waiting or traffic is building up.</a:t>
            </a:r>
            <a:endParaRPr lang="en-US" sz="800" dirty="0"/>
          </a:p>
        </p:txBody>
      </p:sp>
      <p:sp>
        <p:nvSpPr>
          <p:cNvPr id="20" name="Text 16"/>
          <p:cNvSpPr/>
          <p:nvPr/>
        </p:nvSpPr>
        <p:spPr>
          <a:xfrm>
            <a:off x="7450455" y="5235654"/>
            <a:ext cx="2346722"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How It Works: Your City as a Honeycomb</a:t>
            </a:r>
            <a:endParaRPr lang="en-US" sz="950" dirty="0"/>
          </a:p>
        </p:txBody>
      </p:sp>
      <p:sp>
        <p:nvSpPr>
          <p:cNvPr id="21" name="Text 17"/>
          <p:cNvSpPr/>
          <p:nvPr/>
        </p:nvSpPr>
        <p:spPr>
          <a:xfrm>
            <a:off x="7450455" y="5494258"/>
            <a:ext cx="3434715"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Think of your city divided into thousands of hexagonal "cells" of different sizes:</a:t>
            </a:r>
            <a:endParaRPr lang="en-US" sz="800" dirty="0"/>
          </a:p>
        </p:txBody>
      </p:sp>
      <p:sp>
        <p:nvSpPr>
          <p:cNvPr id="22" name="Text 18"/>
          <p:cNvSpPr/>
          <p:nvPr/>
        </p:nvSpPr>
        <p:spPr>
          <a:xfrm>
            <a:off x="7450455" y="5923717"/>
            <a:ext cx="3434715"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Zoom Out:</a:t>
            </a:r>
            <a:r>
              <a:rPr lang="en-US" sz="800" dirty="0">
                <a:solidFill>
                  <a:srgbClr val="2B3541"/>
                </a:solidFill>
                <a:latin typeface="Funnel Sans" pitchFamily="34" charset="0"/>
                <a:ea typeface="Funnel Sans" pitchFamily="34" charset="-122"/>
                <a:cs typeface="Funnel Sans" pitchFamily="34" charset="-120"/>
              </a:rPr>
              <a:t> Large hexagons show entire neighborhoods – great for planning driver availability across a region.</a:t>
            </a:r>
            <a:endParaRPr lang="en-US" sz="800" dirty="0"/>
          </a:p>
        </p:txBody>
      </p:sp>
      <p:sp>
        <p:nvSpPr>
          <p:cNvPr id="23" name="Text 19"/>
          <p:cNvSpPr/>
          <p:nvPr/>
        </p:nvSpPr>
        <p:spPr>
          <a:xfrm>
            <a:off x="7450455" y="6295549"/>
            <a:ext cx="3434715"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Zoom In:</a:t>
            </a:r>
            <a:r>
              <a:rPr lang="en-US" sz="800" dirty="0">
                <a:solidFill>
                  <a:srgbClr val="2B3541"/>
                </a:solidFill>
                <a:latin typeface="Funnel Sans" pitchFamily="34" charset="0"/>
                <a:ea typeface="Funnel Sans" pitchFamily="34" charset="-122"/>
                <a:cs typeface="Funnel Sans" pitchFamily="34" charset="-120"/>
              </a:rPr>
              <a:t> Tiny hexagons pinpoint individual street corners – perfect for knowing exactly where to pick you up.</a:t>
            </a:r>
            <a:endParaRPr lang="en-US" sz="800" dirty="0"/>
          </a:p>
        </p:txBody>
      </p:sp>
      <p:sp>
        <p:nvSpPr>
          <p:cNvPr id="24" name="Text 20"/>
          <p:cNvSpPr/>
          <p:nvPr/>
        </p:nvSpPr>
        <p:spPr>
          <a:xfrm>
            <a:off x="7450455" y="6667381"/>
            <a:ext cx="3434715"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Smart Grouping:</a:t>
            </a:r>
            <a:r>
              <a:rPr lang="en-US" sz="800" dirty="0">
                <a:solidFill>
                  <a:srgbClr val="2B3541"/>
                </a:solidFill>
                <a:latin typeface="Funnel Sans" pitchFamily="34" charset="0"/>
                <a:ea typeface="Funnel Sans" pitchFamily="34" charset="-122"/>
                <a:cs typeface="Funnel Sans" pitchFamily="34" charset="-120"/>
              </a:rPr>
              <a:t> Smaller hexagons nest inside larger ones, creating a hierarchy like folders on your computer.</a:t>
            </a:r>
            <a:endParaRPr lang="en-US" sz="800" dirty="0"/>
          </a:p>
        </p:txBody>
      </p:sp>
      <p:sp>
        <p:nvSpPr>
          <p:cNvPr id="25" name="Text 21"/>
          <p:cNvSpPr/>
          <p:nvPr/>
        </p:nvSpPr>
        <p:spPr>
          <a:xfrm>
            <a:off x="7450455" y="7039213"/>
            <a:ext cx="3434715" cy="335280"/>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2B3541"/>
                </a:solidFill>
                <a:latin typeface="Funnel Sans" pitchFamily="34" charset="0"/>
                <a:ea typeface="Funnel Sans" pitchFamily="34" charset="-122"/>
                <a:cs typeface="Funnel Sans" pitchFamily="34" charset="-120"/>
              </a:rPr>
              <a:t>Unique IDs:</a:t>
            </a:r>
            <a:r>
              <a:rPr lang="en-US" sz="800" dirty="0">
                <a:solidFill>
                  <a:srgbClr val="2B3541"/>
                </a:solidFill>
                <a:latin typeface="Funnel Sans" pitchFamily="34" charset="0"/>
                <a:ea typeface="Funnel Sans" pitchFamily="34" charset="-122"/>
                <a:cs typeface="Funnel Sans" pitchFamily="34" charset="-120"/>
              </a:rPr>
              <a:t> Every hexagon gets a unique code, making it lightning-fast to find patterns and make decisions.</a:t>
            </a:r>
            <a:endParaRPr lang="en-US" sz="800" dirty="0"/>
          </a:p>
        </p:txBody>
      </p:sp>
      <p:sp>
        <p:nvSpPr>
          <p:cNvPr id="26" name="Shape 22"/>
          <p:cNvSpPr/>
          <p:nvPr/>
        </p:nvSpPr>
        <p:spPr>
          <a:xfrm>
            <a:off x="3752612" y="7696438"/>
            <a:ext cx="3510201" cy="959406"/>
          </a:xfrm>
          <a:prstGeom prst="roundRect">
            <a:avLst>
              <a:gd name="adj" fmla="val 4585"/>
            </a:avLst>
          </a:prstGeom>
          <a:solidFill>
            <a:srgbClr val="FAF5EB"/>
          </a:solidFill>
          <a:ln w="15240">
            <a:solidFill>
              <a:srgbClr val="D5CDBE"/>
            </a:solidFill>
            <a:prstDash val="solid"/>
          </a:ln>
        </p:spPr>
      </p:sp>
      <p:sp>
        <p:nvSpPr>
          <p:cNvPr id="27" name="Text 23"/>
          <p:cNvSpPr/>
          <p:nvPr/>
        </p:nvSpPr>
        <p:spPr>
          <a:xfrm>
            <a:off x="3872508" y="7816334"/>
            <a:ext cx="1401008"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Dynamic Pricing (Surge)</a:t>
            </a:r>
            <a:endParaRPr lang="en-US" sz="950" dirty="0"/>
          </a:p>
        </p:txBody>
      </p:sp>
      <p:sp>
        <p:nvSpPr>
          <p:cNvPr id="28" name="Text 24"/>
          <p:cNvSpPr/>
          <p:nvPr/>
        </p:nvSpPr>
        <p:spPr>
          <a:xfrm>
            <a:off x="3872508" y="8033028"/>
            <a:ext cx="3270409"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H3 analyzes demand in each hexagon. If a concert just ended, that specific area's hexagons light up with high demand, triggering smart price adjustments only where needed – not the entire city.</a:t>
            </a:r>
            <a:endParaRPr lang="en-US" sz="800" dirty="0"/>
          </a:p>
        </p:txBody>
      </p:sp>
      <p:sp>
        <p:nvSpPr>
          <p:cNvPr id="29" name="Shape 25"/>
          <p:cNvSpPr/>
          <p:nvPr/>
        </p:nvSpPr>
        <p:spPr>
          <a:xfrm>
            <a:off x="7367468" y="7696438"/>
            <a:ext cx="3510201" cy="959406"/>
          </a:xfrm>
          <a:prstGeom prst="roundRect">
            <a:avLst>
              <a:gd name="adj" fmla="val 4585"/>
            </a:avLst>
          </a:prstGeom>
          <a:solidFill>
            <a:srgbClr val="FAF5EB"/>
          </a:solidFill>
          <a:ln w="15240">
            <a:solidFill>
              <a:srgbClr val="D5CDBE"/>
            </a:solidFill>
            <a:prstDash val="solid"/>
          </a:ln>
        </p:spPr>
      </p:sp>
      <p:sp>
        <p:nvSpPr>
          <p:cNvPr id="30" name="Text 26"/>
          <p:cNvSpPr/>
          <p:nvPr/>
        </p:nvSpPr>
        <p:spPr>
          <a:xfrm>
            <a:off x="7487364" y="7816334"/>
            <a:ext cx="1523524"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Optimal Driver Positioning</a:t>
            </a:r>
            <a:endParaRPr lang="en-US" sz="950" dirty="0"/>
          </a:p>
        </p:txBody>
      </p:sp>
      <p:sp>
        <p:nvSpPr>
          <p:cNvPr id="31" name="Text 27"/>
          <p:cNvSpPr/>
          <p:nvPr/>
        </p:nvSpPr>
        <p:spPr>
          <a:xfrm>
            <a:off x="7487364" y="8033028"/>
            <a:ext cx="3270409"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The system identifies which hexagons will have high demand in the next 10 minutes and suggests drivers move there proactively, reducing wait times for everyone.</a:t>
            </a:r>
            <a:endParaRPr lang="en-US" sz="800" dirty="0"/>
          </a:p>
        </p:txBody>
      </p:sp>
      <p:sp>
        <p:nvSpPr>
          <p:cNvPr id="32" name="Shape 28"/>
          <p:cNvSpPr/>
          <p:nvPr/>
        </p:nvSpPr>
        <p:spPr>
          <a:xfrm>
            <a:off x="3752612" y="8760500"/>
            <a:ext cx="3510201" cy="959406"/>
          </a:xfrm>
          <a:prstGeom prst="roundRect">
            <a:avLst>
              <a:gd name="adj" fmla="val 4585"/>
            </a:avLst>
          </a:prstGeom>
          <a:solidFill>
            <a:srgbClr val="FAF5EB"/>
          </a:solidFill>
          <a:ln w="15240">
            <a:solidFill>
              <a:srgbClr val="D5CDBE"/>
            </a:solidFill>
            <a:prstDash val="solid"/>
          </a:ln>
        </p:spPr>
      </p:sp>
      <p:sp>
        <p:nvSpPr>
          <p:cNvPr id="33" name="Text 29"/>
          <p:cNvSpPr/>
          <p:nvPr/>
        </p:nvSpPr>
        <p:spPr>
          <a:xfrm>
            <a:off x="3872508" y="8880396"/>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Precise ETAs</a:t>
            </a:r>
            <a:endParaRPr lang="en-US" sz="950" dirty="0"/>
          </a:p>
        </p:txBody>
      </p:sp>
      <p:sp>
        <p:nvSpPr>
          <p:cNvPr id="34" name="Text 30"/>
          <p:cNvSpPr/>
          <p:nvPr/>
        </p:nvSpPr>
        <p:spPr>
          <a:xfrm>
            <a:off x="3872508" y="9097089"/>
            <a:ext cx="3270409"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By tracking how long trips take between specific hexagons at different times, Uber predicts your arrival time with remarkable accuracy.</a:t>
            </a:r>
            <a:endParaRPr lang="en-US" sz="800" dirty="0"/>
          </a:p>
        </p:txBody>
      </p:sp>
      <p:sp>
        <p:nvSpPr>
          <p:cNvPr id="35" name="Shape 31"/>
          <p:cNvSpPr/>
          <p:nvPr/>
        </p:nvSpPr>
        <p:spPr>
          <a:xfrm>
            <a:off x="7367468" y="8760500"/>
            <a:ext cx="3510201" cy="959406"/>
          </a:xfrm>
          <a:prstGeom prst="roundRect">
            <a:avLst>
              <a:gd name="adj" fmla="val 4585"/>
            </a:avLst>
          </a:prstGeom>
          <a:solidFill>
            <a:srgbClr val="FAF5EB"/>
          </a:solidFill>
          <a:ln w="15240">
            <a:solidFill>
              <a:srgbClr val="D5CDBE"/>
            </a:solidFill>
            <a:prstDash val="solid"/>
          </a:ln>
        </p:spPr>
      </p:sp>
      <p:sp>
        <p:nvSpPr>
          <p:cNvPr id="36" name="Text 32"/>
          <p:cNvSpPr/>
          <p:nvPr/>
        </p:nvSpPr>
        <p:spPr>
          <a:xfrm>
            <a:off x="7487364" y="8880396"/>
            <a:ext cx="1461373"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Geofencing Made Simple</a:t>
            </a:r>
            <a:endParaRPr lang="en-US" sz="950" dirty="0"/>
          </a:p>
        </p:txBody>
      </p:sp>
      <p:sp>
        <p:nvSpPr>
          <p:cNvPr id="37" name="Text 33"/>
          <p:cNvSpPr/>
          <p:nvPr/>
        </p:nvSpPr>
        <p:spPr>
          <a:xfrm>
            <a:off x="7487364" y="9097089"/>
            <a:ext cx="3270409"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Airport pickup zones, restricted areas, and service boundaries are defined by groups of hexagons, making them easy to update and enforce.</a:t>
            </a:r>
            <a:endParaRPr lang="en-US" sz="800" dirty="0"/>
          </a:p>
        </p:txBody>
      </p:sp>
      <p:sp>
        <p:nvSpPr>
          <p:cNvPr id="38" name="Shape 34"/>
          <p:cNvSpPr/>
          <p:nvPr/>
        </p:nvSpPr>
        <p:spPr>
          <a:xfrm>
            <a:off x="3752612" y="9837658"/>
            <a:ext cx="7125057" cy="780098"/>
          </a:xfrm>
          <a:prstGeom prst="roundRect">
            <a:avLst>
              <a:gd name="adj" fmla="val 5639"/>
            </a:avLst>
          </a:prstGeom>
          <a:solidFill>
            <a:srgbClr val="C5DBED"/>
          </a:solidFill>
          <a:ln/>
        </p:spPr>
      </p:sp>
      <p:pic>
        <p:nvPicPr>
          <p:cNvPr id="39" name="Image 2" descr="preencoded.png"/>
          <p:cNvPicPr>
            <a:picLocks noChangeAspect="1"/>
          </p:cNvPicPr>
          <p:nvPr/>
        </p:nvPicPr>
        <p:blipFill>
          <a:blip r:embed="rId6"/>
          <a:stretch>
            <a:fillRect/>
          </a:stretch>
        </p:blipFill>
        <p:spPr>
          <a:xfrm>
            <a:off x="3857268" y="9998631"/>
            <a:ext cx="130850" cy="104656"/>
          </a:xfrm>
          <a:prstGeom prst="rect">
            <a:avLst/>
          </a:prstGeom>
        </p:spPr>
      </p:pic>
      <p:sp>
        <p:nvSpPr>
          <p:cNvPr id="40" name="Text 35"/>
          <p:cNvSpPr/>
          <p:nvPr/>
        </p:nvSpPr>
        <p:spPr>
          <a:xfrm>
            <a:off x="4092773" y="9968389"/>
            <a:ext cx="6680240" cy="502920"/>
          </a:xfrm>
          <a:prstGeom prst="rect">
            <a:avLst/>
          </a:prstGeom>
          <a:noFill/>
          <a:ln/>
        </p:spPr>
        <p:txBody>
          <a:bodyPr wrap="square" lIns="0" tIns="0" rIns="0" bIns="0" rtlCol="0" anchor="t"/>
          <a:lstStyle/>
          <a:p>
            <a:pPr marL="0" indent="0" algn="l">
              <a:lnSpc>
                <a:spcPts val="1300"/>
              </a:lnSpc>
              <a:buNone/>
            </a:pPr>
            <a:r>
              <a:rPr lang="en-US" sz="800" b="1" dirty="0">
                <a:solidFill>
                  <a:srgbClr val="000000"/>
                </a:solidFill>
                <a:latin typeface="Funnel Sans" pitchFamily="34" charset="0"/>
                <a:ea typeface="Funnel Sans" pitchFamily="34" charset="-122"/>
                <a:cs typeface="Funnel Sans" pitchFamily="34" charset="-120"/>
              </a:rPr>
              <a:t>Real-World Impact:</a:t>
            </a:r>
            <a:r>
              <a:rPr lang="en-US" sz="800" dirty="0">
                <a:solidFill>
                  <a:srgbClr val="000000"/>
                </a:solidFill>
                <a:latin typeface="Funnel Sans" pitchFamily="34" charset="0"/>
                <a:ea typeface="Funnel Sans" pitchFamily="34" charset="-122"/>
                <a:cs typeface="Funnel Sans" pitchFamily="34" charset="-120"/>
              </a:rPr>
              <a:t> During a major event like a stadium concert, H3 allows Uber to monitor demand at 15 different resolution levels simultaneously – from the entire stadium district down to individual entry gates – adjusting in real-time to get everyone home safely and efficiently.</a:t>
            </a:r>
            <a:endParaRPr lang="en-US" sz="800" dirty="0"/>
          </a:p>
        </p:txBody>
      </p:sp>
      <p:sp>
        <p:nvSpPr>
          <p:cNvPr id="41" name="Text 36"/>
          <p:cNvSpPr/>
          <p:nvPr/>
        </p:nvSpPr>
        <p:spPr>
          <a:xfrm>
            <a:off x="3752612" y="10735508"/>
            <a:ext cx="712505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This honeycomb approach, open-sourced by Uber for anyone to use, transforms how we understand and organize geographic information, making Uber's marketplace intelligent enough to anticipate your needs before you even open the app.</a:t>
            </a:r>
            <a:endParaRPr lang="en-US" sz="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3752612" y="287893"/>
            <a:ext cx="1236345" cy="196691"/>
          </a:xfrm>
          <a:prstGeom prst="roundRect">
            <a:avLst>
              <a:gd name="adj" fmla="val 17891"/>
            </a:avLst>
          </a:prstGeom>
          <a:solidFill>
            <a:srgbClr val="D8E7F3"/>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5358" y="344329"/>
            <a:ext cx="83701" cy="83701"/>
          </a:xfrm>
          <a:prstGeom prst="rect">
            <a:avLst/>
          </a:prstGeom>
        </p:spPr>
      </p:pic>
      <p:sp>
        <p:nvSpPr>
          <p:cNvPr id="4" name="Text 1"/>
          <p:cNvSpPr/>
          <p:nvPr/>
        </p:nvSpPr>
        <p:spPr>
          <a:xfrm>
            <a:off x="3940850" y="319207"/>
            <a:ext cx="985361" cy="134064"/>
          </a:xfrm>
          <a:prstGeom prst="rect">
            <a:avLst/>
          </a:prstGeom>
          <a:noFill/>
          <a:ln/>
        </p:spPr>
        <p:txBody>
          <a:bodyPr wrap="none" lIns="0" tIns="0" rIns="0" bIns="0" rtlCol="0" anchor="t"/>
          <a:lstStyle/>
          <a:p>
            <a:pPr marL="0" indent="0" algn="l">
              <a:lnSpc>
                <a:spcPts val="1050"/>
              </a:lnSpc>
              <a:buNone/>
            </a:pPr>
            <a:r>
              <a:rPr lang="en-US" sz="650" dirty="0">
                <a:solidFill>
                  <a:srgbClr val="2B3541"/>
                </a:solidFill>
                <a:latin typeface="Funnel Sans" pitchFamily="34" charset="0"/>
                <a:ea typeface="Funnel Sans" pitchFamily="34" charset="-122"/>
                <a:cs typeface="Funnel Sans" pitchFamily="34" charset="-120"/>
              </a:rPr>
              <a:t>GEOSPATIAL INNOVATION</a:t>
            </a:r>
            <a:endParaRPr lang="en-US" sz="650" dirty="0"/>
          </a:p>
        </p:txBody>
      </p:sp>
      <p:sp>
        <p:nvSpPr>
          <p:cNvPr id="5" name="Text 2"/>
          <p:cNvSpPr/>
          <p:nvPr/>
        </p:nvSpPr>
        <p:spPr>
          <a:xfrm>
            <a:off x="3752612" y="526375"/>
            <a:ext cx="6908721" cy="308015"/>
          </a:xfrm>
          <a:prstGeom prst="rect">
            <a:avLst/>
          </a:prstGeom>
          <a:noFill/>
          <a:ln/>
        </p:spPr>
        <p:txBody>
          <a:bodyPr wrap="none" lIns="0" tIns="0" rIns="0" bIns="0" rtlCol="0" anchor="t"/>
          <a:lstStyle/>
          <a:p>
            <a:pPr marL="0" indent="0" algn="l">
              <a:lnSpc>
                <a:spcPts val="2400"/>
              </a:lnSpc>
              <a:buNone/>
            </a:pPr>
            <a:r>
              <a:rPr lang="en-US" sz="1900" dirty="0">
                <a:solidFill>
                  <a:srgbClr val="051D3A"/>
                </a:solidFill>
                <a:latin typeface="Funnel Display" pitchFamily="34" charset="0"/>
                <a:ea typeface="Funnel Display" pitchFamily="34" charset="-122"/>
                <a:cs typeface="Funnel Display" pitchFamily="34" charset="-120"/>
              </a:rPr>
              <a:t>H3 Hexagons Explained: Think of Your City as a Honeycomb</a:t>
            </a:r>
            <a:endParaRPr lang="en-US" sz="1900" dirty="0"/>
          </a:p>
        </p:txBody>
      </p:sp>
      <p:sp>
        <p:nvSpPr>
          <p:cNvPr id="6" name="Text 3"/>
          <p:cNvSpPr/>
          <p:nvPr/>
        </p:nvSpPr>
        <p:spPr>
          <a:xfrm>
            <a:off x="3752612" y="991433"/>
            <a:ext cx="712505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Uber's H3 system divides the world into a vast, organized grid of hexagonal cells. Imagine your entire city, from every street corner to every park, covered in these perfectly interlocking honeycombs. This smart grid helps Uber understand and optimize movement across urban landscapes like never before.</a:t>
            </a:r>
            <a:endParaRPr lang="en-US" sz="800" dirty="0"/>
          </a:p>
        </p:txBody>
      </p:sp>
      <p:pic>
        <p:nvPicPr>
          <p:cNvPr id="7" name="Image 1" descr="preencoded.png"/>
          <p:cNvPicPr>
            <a:picLocks noChangeAspect="1"/>
          </p:cNvPicPr>
          <p:nvPr/>
        </p:nvPicPr>
        <p:blipFill>
          <a:blip r:embed="rId5"/>
          <a:stretch>
            <a:fillRect/>
          </a:stretch>
        </p:blipFill>
        <p:spPr>
          <a:xfrm>
            <a:off x="312471" y="1985862"/>
            <a:ext cx="4160826" cy="2846866"/>
          </a:xfrm>
          <a:prstGeom prst="rect">
            <a:avLst/>
          </a:prstGeom>
        </p:spPr>
      </p:pic>
      <p:sp>
        <p:nvSpPr>
          <p:cNvPr id="8" name="Text 4"/>
          <p:cNvSpPr/>
          <p:nvPr/>
        </p:nvSpPr>
        <p:spPr>
          <a:xfrm>
            <a:off x="4903648" y="1609367"/>
            <a:ext cx="4823103"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Why Hexagons Beat Squares: The Geometry Lesson</a:t>
            </a:r>
            <a:endParaRPr lang="en-US" sz="1550" dirty="0"/>
          </a:p>
        </p:txBody>
      </p:sp>
      <p:sp>
        <p:nvSpPr>
          <p:cNvPr id="9" name="Text 5"/>
          <p:cNvSpPr/>
          <p:nvPr/>
        </p:nvSpPr>
        <p:spPr>
          <a:xfrm>
            <a:off x="4903648" y="1897617"/>
            <a:ext cx="1797844"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The Gap Problem with Squares</a:t>
            </a:r>
            <a:endParaRPr lang="en-US" sz="950" dirty="0"/>
          </a:p>
        </p:txBody>
      </p:sp>
      <p:sp>
        <p:nvSpPr>
          <p:cNvPr id="10" name="Text 6"/>
          <p:cNvSpPr/>
          <p:nvPr/>
        </p:nvSpPr>
        <p:spPr>
          <a:xfrm>
            <a:off x="4903648" y="2208608"/>
            <a:ext cx="7125057"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When you try to cover a curved surface, like our Earth, with square tiles, you run into a problem: they don't fit perfectly. Imagine trying to wrap a basketball with square tiles – you'll inevitably end up with awkward gaps at the corners and frustrating overlaps at the edges. This creates inaccuracies when trying to analyze data or define locations, as a single point might fall into a gap or ambiguously belong to multiple squares.</a:t>
            </a:r>
            <a:endParaRPr lang="en-US" sz="800" dirty="0"/>
          </a:p>
        </p:txBody>
      </p:sp>
      <p:sp>
        <p:nvSpPr>
          <p:cNvPr id="11" name="Text 7"/>
          <p:cNvSpPr/>
          <p:nvPr/>
        </p:nvSpPr>
        <p:spPr>
          <a:xfrm>
            <a:off x="4903648" y="2868572"/>
            <a:ext cx="1555909"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Why Hexagons Are Perfect</a:t>
            </a:r>
            <a:endParaRPr lang="en-US" sz="950" dirty="0"/>
          </a:p>
        </p:txBody>
      </p:sp>
      <p:sp>
        <p:nvSpPr>
          <p:cNvPr id="12" name="Text 8"/>
          <p:cNvSpPr/>
          <p:nvPr/>
        </p:nvSpPr>
        <p:spPr>
          <a:xfrm>
            <a:off x="4903647" y="3151225"/>
            <a:ext cx="7125057" cy="67056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Unlike squares, hexagons are nature's design for perfect tessellation – meaning they fit together with zero gaps and zero overlaps. Think of a honeycomb in a beehive, or the patterns on a soccer ball; everything fits perfectly. This is crucial for consistent data analysis. What's more, every hexagon has six immediate neighbors, and the distance from the center of any hexagon to the center of any of its neighbors is always equal. This property ensures fair and accurate calculations for all areas, regardless of their position on the grid.</a:t>
            </a:r>
            <a:endParaRPr lang="en-US" sz="800" dirty="0"/>
          </a:p>
        </p:txBody>
      </p:sp>
      <p:sp>
        <p:nvSpPr>
          <p:cNvPr id="13" name="Text 9"/>
          <p:cNvSpPr/>
          <p:nvPr/>
        </p:nvSpPr>
        <p:spPr>
          <a:xfrm>
            <a:off x="4903647" y="4035741"/>
            <a:ext cx="2104192" cy="153948"/>
          </a:xfrm>
          <a:prstGeom prst="rect">
            <a:avLst/>
          </a:prstGeom>
          <a:noFill/>
          <a:ln/>
        </p:spPr>
        <p:txBody>
          <a:bodyPr wrap="none" lIns="0" tIns="0" rIns="0" bIns="0" rtlCol="0" anchor="t"/>
          <a:lstStyle/>
          <a:p>
            <a:pPr marL="0" indent="0" algn="l">
              <a:lnSpc>
                <a:spcPts val="1200"/>
              </a:lnSpc>
              <a:buNone/>
            </a:pPr>
            <a:r>
              <a:rPr lang="en-US" sz="950" dirty="0">
                <a:solidFill>
                  <a:srgbClr val="051D3A"/>
                </a:solidFill>
                <a:latin typeface="Funnel Display" pitchFamily="34" charset="0"/>
                <a:ea typeface="Funnel Display" pitchFamily="34" charset="-122"/>
                <a:cs typeface="Funnel Display" pitchFamily="34" charset="-120"/>
              </a:rPr>
              <a:t>Real-World Impact on Uber's System</a:t>
            </a:r>
            <a:endParaRPr lang="en-US" sz="950" dirty="0"/>
          </a:p>
        </p:txBody>
      </p:sp>
      <p:sp>
        <p:nvSpPr>
          <p:cNvPr id="14" name="Text 10"/>
          <p:cNvSpPr/>
          <p:nvPr/>
        </p:nvSpPr>
        <p:spPr>
          <a:xfrm>
            <a:off x="4903647" y="4346733"/>
            <a:ext cx="7125057" cy="67056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This geometric advantage has a significant impact on Uber's operations. For example, with a square grid, a rider standing exactly at the corner of four squares might be ambiguously assigned to the wrong zone, leading to inefficient matching or pricing. With hexagons, every single location clearly and unequivocally belongs to exactly one hexagon, eliminating ambiguity. This precision is vital when calculating distances between zones or predicting demand, as hexagons provide consistent, accurate results every time, making the entire system more reliable and efficient.</a:t>
            </a:r>
            <a:endParaRPr lang="en-US" sz="800" dirty="0"/>
          </a:p>
        </p:txBody>
      </p:sp>
      <p:pic>
        <p:nvPicPr>
          <p:cNvPr id="15" name="Image 2" descr="preencoded.png"/>
          <p:cNvPicPr>
            <a:picLocks noChangeAspect="1"/>
          </p:cNvPicPr>
          <p:nvPr/>
        </p:nvPicPr>
        <p:blipFill>
          <a:blip r:embed="rId6"/>
          <a:stretch>
            <a:fillRect/>
          </a:stretch>
        </p:blipFill>
        <p:spPr>
          <a:xfrm>
            <a:off x="4541479" y="4709675"/>
            <a:ext cx="7125057" cy="3119318"/>
          </a:xfrm>
          <a:prstGeom prst="rect">
            <a:avLst/>
          </a:prstGeom>
        </p:spPr>
      </p:pic>
      <p:sp>
        <p:nvSpPr>
          <p:cNvPr id="16" name="Text 11"/>
          <p:cNvSpPr/>
          <p:nvPr/>
        </p:nvSpPr>
        <p:spPr>
          <a:xfrm>
            <a:off x="6933326" y="6295232"/>
            <a:ext cx="835630" cy="182686"/>
          </a:xfrm>
          <a:prstGeom prst="rect">
            <a:avLst/>
          </a:prstGeom>
          <a:noFill/>
          <a:ln/>
        </p:spPr>
        <p:txBody>
          <a:bodyPr wrap="none" lIns="0" tIns="0" rIns="0" bIns="0" rtlCol="0" anchor="t"/>
          <a:lstStyle/>
          <a:p>
            <a:pPr marL="0" indent="0" algn="ctr">
              <a:lnSpc>
                <a:spcPts val="1550"/>
              </a:lnSpc>
              <a:buNone/>
            </a:pPr>
            <a:r>
              <a:rPr lang="en-US" sz="1250" dirty="0">
                <a:solidFill>
                  <a:srgbClr val="FFFFFF"/>
                </a:solidFill>
                <a:latin typeface="Funnel Display" pitchFamily="34" charset="0"/>
                <a:ea typeface="Funnel Display" pitchFamily="34" charset="-122"/>
                <a:cs typeface="Funnel Display" pitchFamily="34" charset="-120"/>
              </a:rPr>
              <a:t>Square Grid</a:t>
            </a:r>
            <a:endParaRPr lang="en-US" sz="1250" dirty="0"/>
          </a:p>
        </p:txBody>
      </p:sp>
      <p:sp>
        <p:nvSpPr>
          <p:cNvPr id="17" name="Text 12"/>
          <p:cNvSpPr/>
          <p:nvPr/>
        </p:nvSpPr>
        <p:spPr>
          <a:xfrm>
            <a:off x="8514808" y="6203942"/>
            <a:ext cx="835631" cy="365372"/>
          </a:xfrm>
          <a:prstGeom prst="rect">
            <a:avLst/>
          </a:prstGeom>
          <a:noFill/>
          <a:ln/>
        </p:spPr>
        <p:txBody>
          <a:bodyPr wrap="square" lIns="0" tIns="0" rIns="0" bIns="0" rtlCol="0" anchor="t"/>
          <a:lstStyle/>
          <a:p>
            <a:pPr marL="0" indent="0" algn="ctr">
              <a:lnSpc>
                <a:spcPts val="1550"/>
              </a:lnSpc>
              <a:buNone/>
            </a:pPr>
            <a:r>
              <a:rPr lang="en-US" sz="1250" dirty="0">
                <a:solidFill>
                  <a:srgbClr val="FFFFFF"/>
                </a:solidFill>
                <a:latin typeface="Funnel Display" pitchFamily="34" charset="0"/>
                <a:ea typeface="Funnel Display" pitchFamily="34" charset="-122"/>
                <a:cs typeface="Funnel Display" pitchFamily="34" charset="-120"/>
              </a:rPr>
              <a:t>Hexagonal Grid</a:t>
            </a:r>
            <a:endParaRPr lang="en-US" sz="1250" dirty="0"/>
          </a:p>
        </p:txBody>
      </p:sp>
      <p:sp>
        <p:nvSpPr>
          <p:cNvPr id="18" name="Text 13"/>
          <p:cNvSpPr/>
          <p:nvPr/>
        </p:nvSpPr>
        <p:spPr>
          <a:xfrm>
            <a:off x="9972091" y="7227547"/>
            <a:ext cx="1519327" cy="155385"/>
          </a:xfrm>
          <a:prstGeom prst="rect">
            <a:avLst/>
          </a:prstGeom>
          <a:noFill/>
          <a:ln/>
        </p:spPr>
        <p:txBody>
          <a:bodyPr wrap="none" lIns="0" tIns="0" rIns="0" bIns="0" rtlCol="0" anchor="t"/>
          <a:lstStyle/>
          <a:p>
            <a:pPr marL="0" indent="0" algn="l">
              <a:lnSpc>
                <a:spcPts val="1350"/>
              </a:lnSpc>
              <a:buNone/>
            </a:pPr>
            <a:r>
              <a:rPr lang="en-US" sz="1050" dirty="0">
                <a:solidFill>
                  <a:srgbClr val="2B3541"/>
                </a:solidFill>
                <a:latin typeface="Funnel Sans" pitchFamily="34" charset="0"/>
                <a:ea typeface="Funnel Sans" pitchFamily="34" charset="-122"/>
                <a:cs typeface="Funnel Sans" pitchFamily="34" charset="-120"/>
              </a:rPr>
              <a:t>Clear point inside cell</a:t>
            </a:r>
            <a:endParaRPr lang="en-US" sz="1050" dirty="0"/>
          </a:p>
        </p:txBody>
      </p:sp>
      <p:pic>
        <p:nvPicPr>
          <p:cNvPr id="19"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9347" y="7209741"/>
            <a:ext cx="191319" cy="191319"/>
          </a:xfrm>
          <a:prstGeom prst="rect">
            <a:avLst/>
          </a:prstGeom>
        </p:spPr>
      </p:pic>
      <p:sp>
        <p:nvSpPr>
          <p:cNvPr id="20" name="Text 14"/>
          <p:cNvSpPr/>
          <p:nvPr/>
        </p:nvSpPr>
        <p:spPr>
          <a:xfrm>
            <a:off x="9944466" y="5373276"/>
            <a:ext cx="1553858" cy="155386"/>
          </a:xfrm>
          <a:prstGeom prst="rect">
            <a:avLst/>
          </a:prstGeom>
          <a:noFill/>
          <a:ln/>
        </p:spPr>
        <p:txBody>
          <a:bodyPr wrap="none" lIns="0" tIns="0" rIns="0" bIns="0" rtlCol="0" anchor="t"/>
          <a:lstStyle/>
          <a:p>
            <a:pPr marL="0" indent="0" algn="l">
              <a:lnSpc>
                <a:spcPts val="1350"/>
              </a:lnSpc>
              <a:buNone/>
            </a:pPr>
            <a:r>
              <a:rPr lang="en-US" sz="1050" dirty="0">
                <a:solidFill>
                  <a:srgbClr val="2B3541"/>
                </a:solidFill>
                <a:latin typeface="Funnel Sans" pitchFamily="34" charset="0"/>
                <a:ea typeface="Funnel Sans" pitchFamily="34" charset="-122"/>
                <a:cs typeface="Funnel Sans" pitchFamily="34" charset="-120"/>
              </a:rPr>
              <a:t>Perfect tessellation</a:t>
            </a:r>
            <a:endParaRPr lang="en-US" sz="1050" dirty="0"/>
          </a:p>
        </p:txBody>
      </p:sp>
      <p:pic>
        <p:nvPicPr>
          <p:cNvPr id="21" name="Image 4" descr="preencoded.png"/>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9563771" y="5340256"/>
            <a:ext cx="193692" cy="193692"/>
          </a:xfrm>
          <a:prstGeom prst="rect">
            <a:avLst/>
          </a:prstGeom>
        </p:spPr>
      </p:pic>
      <p:sp>
        <p:nvSpPr>
          <p:cNvPr id="22" name="Text 15"/>
          <p:cNvSpPr/>
          <p:nvPr/>
        </p:nvSpPr>
        <p:spPr>
          <a:xfrm>
            <a:off x="4806375" y="7136042"/>
            <a:ext cx="1512422" cy="310772"/>
          </a:xfrm>
          <a:prstGeom prst="rect">
            <a:avLst/>
          </a:prstGeom>
          <a:noFill/>
          <a:ln/>
        </p:spPr>
        <p:txBody>
          <a:bodyPr wrap="square" lIns="0" tIns="0" rIns="0" bIns="0" rtlCol="0" anchor="t"/>
          <a:lstStyle/>
          <a:p>
            <a:pPr marL="0" indent="0" algn="r">
              <a:lnSpc>
                <a:spcPts val="1350"/>
              </a:lnSpc>
              <a:buNone/>
            </a:pPr>
            <a:r>
              <a:rPr lang="en-US" sz="1050" dirty="0">
                <a:solidFill>
                  <a:srgbClr val="2B3541"/>
                </a:solidFill>
                <a:latin typeface="Funnel Sans" pitchFamily="34" charset="0"/>
                <a:ea typeface="Funnel Sans" pitchFamily="34" charset="-122"/>
                <a:cs typeface="Funnel Sans" pitchFamily="34" charset="-120"/>
              </a:rPr>
              <a:t>Ambiguous point assignment</a:t>
            </a:r>
            <a:endParaRPr lang="en-US" sz="1050" dirty="0"/>
          </a:p>
        </p:txBody>
      </p:sp>
      <p:pic>
        <p:nvPicPr>
          <p:cNvPr id="23"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4144" y="7223230"/>
            <a:ext cx="191319" cy="191319"/>
          </a:xfrm>
          <a:prstGeom prst="rect">
            <a:avLst/>
          </a:prstGeom>
        </p:spPr>
      </p:pic>
      <p:sp>
        <p:nvSpPr>
          <p:cNvPr id="24" name="Text 16"/>
          <p:cNvSpPr/>
          <p:nvPr/>
        </p:nvSpPr>
        <p:spPr>
          <a:xfrm>
            <a:off x="4771845" y="5373276"/>
            <a:ext cx="1553858" cy="155386"/>
          </a:xfrm>
          <a:prstGeom prst="rect">
            <a:avLst/>
          </a:prstGeom>
          <a:noFill/>
          <a:ln/>
        </p:spPr>
        <p:txBody>
          <a:bodyPr wrap="none" lIns="0" tIns="0" rIns="0" bIns="0" rtlCol="0" anchor="t"/>
          <a:lstStyle/>
          <a:p>
            <a:pPr marL="0" indent="0" algn="r">
              <a:lnSpc>
                <a:spcPts val="1350"/>
              </a:lnSpc>
              <a:buNone/>
            </a:pPr>
            <a:r>
              <a:rPr lang="en-US" sz="1050" dirty="0">
                <a:solidFill>
                  <a:srgbClr val="2B3541"/>
                </a:solidFill>
                <a:latin typeface="Funnel Sans" pitchFamily="34" charset="0"/>
                <a:ea typeface="Funnel Sans" pitchFamily="34" charset="-122"/>
                <a:cs typeface="Funnel Sans" pitchFamily="34" charset="-120"/>
              </a:rPr>
              <a:t>Gap problem at corners</a:t>
            </a:r>
            <a:endParaRPr lang="en-US" sz="1050" dirty="0"/>
          </a:p>
        </p:txBody>
      </p:sp>
      <p:pic>
        <p:nvPicPr>
          <p:cNvPr id="25" name="Image 6"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0512" y="5341443"/>
            <a:ext cx="191319" cy="1913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17"/>
          <p:cNvSpPr/>
          <p:nvPr/>
        </p:nvSpPr>
        <p:spPr>
          <a:xfrm>
            <a:off x="3041823" y="190615"/>
            <a:ext cx="3479244" cy="246459"/>
          </a:xfrm>
          <a:prstGeom prst="rect">
            <a:avLst/>
          </a:prstGeom>
          <a:noFill/>
          <a:ln/>
        </p:spPr>
        <p:txBody>
          <a:bodyPr wrap="none" lIns="0" tIns="0" rIns="0" bIns="0" rtlCol="0" anchor="t"/>
          <a:lstStyle/>
          <a:p>
            <a:pPr marL="0" indent="0" algn="l">
              <a:lnSpc>
                <a:spcPts val="1900"/>
              </a:lnSpc>
              <a:buNone/>
            </a:pPr>
            <a:r>
              <a:rPr lang="en-US" sz="1550" dirty="0">
                <a:solidFill>
                  <a:srgbClr val="051D3A"/>
                </a:solidFill>
                <a:latin typeface="Funnel Display" pitchFamily="34" charset="0"/>
                <a:ea typeface="Funnel Display" pitchFamily="34" charset="-122"/>
                <a:cs typeface="Funnel Display" pitchFamily="34" charset="-120"/>
              </a:rPr>
              <a:t>Real-World Impact: The Concert Rush</a:t>
            </a:r>
            <a:endParaRPr lang="en-US" sz="1550" dirty="0"/>
          </a:p>
        </p:txBody>
      </p:sp>
      <p:sp>
        <p:nvSpPr>
          <p:cNvPr id="27" name="Text 18"/>
          <p:cNvSpPr/>
          <p:nvPr/>
        </p:nvSpPr>
        <p:spPr>
          <a:xfrm>
            <a:off x="3041823" y="789756"/>
            <a:ext cx="7125057" cy="167640"/>
          </a:xfrm>
          <a:prstGeom prst="rect">
            <a:avLst/>
          </a:prstGeom>
          <a:noFill/>
          <a:ln/>
        </p:spPr>
        <p:txBody>
          <a:bodyPr wrap="non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Consider a large concert letting out at a stadium. H3's dynamic grid helps Uber manage this surge in real-time:</a:t>
            </a:r>
            <a:endParaRPr lang="en-US" sz="800" dirty="0"/>
          </a:p>
        </p:txBody>
      </p:sp>
      <p:sp>
        <p:nvSpPr>
          <p:cNvPr id="28" name="Shape 19"/>
          <p:cNvSpPr/>
          <p:nvPr/>
        </p:nvSpPr>
        <p:spPr>
          <a:xfrm>
            <a:off x="3041823" y="1075149"/>
            <a:ext cx="3510201" cy="314087"/>
          </a:xfrm>
          <a:prstGeom prst="roundRect">
            <a:avLst>
              <a:gd name="adj" fmla="val 480154"/>
            </a:avLst>
          </a:prstGeom>
          <a:solidFill>
            <a:srgbClr val="FAF5EB"/>
          </a:solidFill>
          <a:ln w="7620">
            <a:solidFill>
              <a:srgbClr val="D5CDBE"/>
            </a:solidFill>
            <a:prstDash val="solid"/>
          </a:ln>
        </p:spPr>
      </p:sp>
      <p:pic>
        <p:nvPicPr>
          <p:cNvPr id="29" name="Image 7"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8342" y="1153611"/>
            <a:ext cx="157043" cy="157043"/>
          </a:xfrm>
          <a:prstGeom prst="rect">
            <a:avLst/>
          </a:prstGeom>
        </p:spPr>
      </p:pic>
      <p:sp>
        <p:nvSpPr>
          <p:cNvPr id="30" name="Text 20"/>
          <p:cNvSpPr/>
          <p:nvPr/>
        </p:nvSpPr>
        <p:spPr>
          <a:xfrm>
            <a:off x="3146479" y="1493892"/>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Event Detection</a:t>
            </a:r>
            <a:endParaRPr lang="en-US" sz="950" dirty="0"/>
          </a:p>
        </p:txBody>
      </p:sp>
      <p:sp>
        <p:nvSpPr>
          <p:cNvPr id="31" name="Text 21"/>
          <p:cNvSpPr/>
          <p:nvPr/>
        </p:nvSpPr>
        <p:spPr>
          <a:xfrm>
            <a:off x="3146479" y="1710586"/>
            <a:ext cx="3300889"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The H3 system recognizes the stadium area as a collection of hexagons. As the concert nears its end, sensors and predicted activity signal an upcoming surge.</a:t>
            </a:r>
            <a:endParaRPr lang="en-US" sz="800" dirty="0"/>
          </a:p>
        </p:txBody>
      </p:sp>
      <p:sp>
        <p:nvSpPr>
          <p:cNvPr id="32" name="Shape 22"/>
          <p:cNvSpPr/>
          <p:nvPr/>
        </p:nvSpPr>
        <p:spPr>
          <a:xfrm>
            <a:off x="6656679" y="1075149"/>
            <a:ext cx="3510201" cy="314087"/>
          </a:xfrm>
          <a:prstGeom prst="roundRect">
            <a:avLst>
              <a:gd name="adj" fmla="val 480154"/>
            </a:avLst>
          </a:prstGeom>
          <a:solidFill>
            <a:srgbClr val="FAF5EB"/>
          </a:solidFill>
          <a:ln w="7620">
            <a:solidFill>
              <a:srgbClr val="D5CDBE"/>
            </a:solidFill>
            <a:prstDash val="solid"/>
          </a:ln>
        </p:spPr>
      </p:sp>
      <p:pic>
        <p:nvPicPr>
          <p:cNvPr id="33" name="Image 8" descr="preencoded.png"/>
          <p:cNvPicPr>
            <a:picLocks noChangeAspect="1"/>
          </p:cNvPicPr>
          <p:nvPr/>
        </p:nvPicPr>
        <p:blipFill>
          <a:blip r:embed="rId4"/>
          <a:stretch>
            <a:fillRect/>
          </a:stretch>
        </p:blipFill>
        <p:spPr>
          <a:xfrm>
            <a:off x="8333199" y="1153611"/>
            <a:ext cx="157043" cy="157043"/>
          </a:xfrm>
          <a:prstGeom prst="rect">
            <a:avLst/>
          </a:prstGeom>
        </p:spPr>
      </p:pic>
      <p:sp>
        <p:nvSpPr>
          <p:cNvPr id="34" name="Text 23"/>
          <p:cNvSpPr/>
          <p:nvPr/>
        </p:nvSpPr>
        <p:spPr>
          <a:xfrm>
            <a:off x="6761335" y="1493892"/>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Demand Surge</a:t>
            </a:r>
            <a:endParaRPr lang="en-US" sz="950" dirty="0"/>
          </a:p>
        </p:txBody>
      </p:sp>
      <p:sp>
        <p:nvSpPr>
          <p:cNvPr id="35" name="Text 24"/>
          <p:cNvSpPr/>
          <p:nvPr/>
        </p:nvSpPr>
        <p:spPr>
          <a:xfrm>
            <a:off x="6761335" y="1710586"/>
            <a:ext cx="3300889"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Specific hexagons around the stadium quickly "light up" in orange or red, indicating a massive spike in ride requests. Other areas remain 'blue' for low demand.</a:t>
            </a:r>
            <a:endParaRPr lang="en-US" sz="800" dirty="0"/>
          </a:p>
        </p:txBody>
      </p:sp>
      <p:sp>
        <p:nvSpPr>
          <p:cNvPr id="36" name="Shape 25"/>
          <p:cNvSpPr/>
          <p:nvPr/>
        </p:nvSpPr>
        <p:spPr>
          <a:xfrm>
            <a:off x="3041823" y="2422817"/>
            <a:ext cx="3510201" cy="314087"/>
          </a:xfrm>
          <a:prstGeom prst="roundRect">
            <a:avLst>
              <a:gd name="adj" fmla="val 480154"/>
            </a:avLst>
          </a:prstGeom>
          <a:solidFill>
            <a:srgbClr val="FAF5EB"/>
          </a:solidFill>
          <a:ln w="7620">
            <a:solidFill>
              <a:srgbClr val="D5CDBE"/>
            </a:solidFill>
            <a:prstDash val="solid"/>
          </a:ln>
        </p:spPr>
      </p:sp>
      <p:pic>
        <p:nvPicPr>
          <p:cNvPr id="37" name="Image 9"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8342" y="2501280"/>
            <a:ext cx="157043" cy="157043"/>
          </a:xfrm>
          <a:prstGeom prst="rect">
            <a:avLst/>
          </a:prstGeom>
        </p:spPr>
      </p:pic>
      <p:sp>
        <p:nvSpPr>
          <p:cNvPr id="38" name="Text 26"/>
          <p:cNvSpPr/>
          <p:nvPr/>
        </p:nvSpPr>
        <p:spPr>
          <a:xfrm>
            <a:off x="3146479" y="2841560"/>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Driver Deployment</a:t>
            </a:r>
            <a:endParaRPr lang="en-US" sz="950" dirty="0"/>
          </a:p>
        </p:txBody>
      </p:sp>
      <p:sp>
        <p:nvSpPr>
          <p:cNvPr id="39" name="Text 27"/>
          <p:cNvSpPr/>
          <p:nvPr/>
        </p:nvSpPr>
        <p:spPr>
          <a:xfrm>
            <a:off x="3146479" y="3058254"/>
            <a:ext cx="3300889"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Uber's platform uses this H3 data to instantly direct available drivers to these high-demand hexagons, minimizing passenger wait times and ensuring efficient pickups.</a:t>
            </a:r>
            <a:endParaRPr lang="en-US" sz="800" dirty="0"/>
          </a:p>
        </p:txBody>
      </p:sp>
      <p:sp>
        <p:nvSpPr>
          <p:cNvPr id="40" name="Shape 28"/>
          <p:cNvSpPr/>
          <p:nvPr/>
        </p:nvSpPr>
        <p:spPr>
          <a:xfrm>
            <a:off x="6656679" y="2422817"/>
            <a:ext cx="3510201" cy="314087"/>
          </a:xfrm>
          <a:prstGeom prst="roundRect">
            <a:avLst>
              <a:gd name="adj" fmla="val 480154"/>
            </a:avLst>
          </a:prstGeom>
          <a:solidFill>
            <a:srgbClr val="FAF5EB"/>
          </a:solidFill>
          <a:ln w="7620">
            <a:solidFill>
              <a:srgbClr val="D5CDBE"/>
            </a:solidFill>
            <a:prstDash val="solid"/>
          </a:ln>
        </p:spPr>
      </p:sp>
      <p:pic>
        <p:nvPicPr>
          <p:cNvPr id="41" name="Image 10"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33199" y="2501280"/>
            <a:ext cx="157043" cy="157043"/>
          </a:xfrm>
          <a:prstGeom prst="rect">
            <a:avLst/>
          </a:prstGeom>
        </p:spPr>
      </p:pic>
      <p:sp>
        <p:nvSpPr>
          <p:cNvPr id="42" name="Text 29"/>
          <p:cNvSpPr/>
          <p:nvPr/>
        </p:nvSpPr>
        <p:spPr>
          <a:xfrm>
            <a:off x="6761335" y="2841560"/>
            <a:ext cx="1232059" cy="153948"/>
          </a:xfrm>
          <a:prstGeom prst="rect">
            <a:avLst/>
          </a:prstGeom>
          <a:noFill/>
          <a:ln/>
        </p:spPr>
        <p:txBody>
          <a:bodyPr wrap="none" lIns="0" tIns="0" rIns="0" bIns="0" rtlCol="0" anchor="t"/>
          <a:lstStyle/>
          <a:p>
            <a:pPr marL="0" indent="0" algn="l">
              <a:lnSpc>
                <a:spcPts val="1200"/>
              </a:lnSpc>
              <a:buNone/>
            </a:pPr>
            <a:r>
              <a:rPr lang="en-US" sz="950" dirty="0">
                <a:solidFill>
                  <a:srgbClr val="2B3541"/>
                </a:solidFill>
                <a:latin typeface="Funnel Display" pitchFamily="34" charset="0"/>
                <a:ea typeface="Funnel Display" pitchFamily="34" charset="-122"/>
                <a:cs typeface="Funnel Display" pitchFamily="34" charset="-120"/>
              </a:rPr>
              <a:t>Smart Pricing</a:t>
            </a:r>
            <a:endParaRPr lang="en-US" sz="950" dirty="0"/>
          </a:p>
        </p:txBody>
      </p:sp>
      <p:sp>
        <p:nvSpPr>
          <p:cNvPr id="43" name="Text 30"/>
          <p:cNvSpPr/>
          <p:nvPr/>
        </p:nvSpPr>
        <p:spPr>
          <a:xfrm>
            <a:off x="6761335" y="3058254"/>
            <a:ext cx="3300889" cy="50292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Pricing adjustments are localized to just those specific high-demand hexagons, rather than the entire city, making surge pricing fairer and more targeted.</a:t>
            </a:r>
            <a:endParaRPr lang="en-US" sz="800" dirty="0"/>
          </a:p>
        </p:txBody>
      </p:sp>
      <p:sp>
        <p:nvSpPr>
          <p:cNvPr id="44" name="Text 31"/>
          <p:cNvSpPr/>
          <p:nvPr/>
        </p:nvSpPr>
        <p:spPr>
          <a:xfrm>
            <a:off x="3041823" y="3783583"/>
            <a:ext cx="7125057" cy="335280"/>
          </a:xfrm>
          <a:prstGeom prst="rect">
            <a:avLst/>
          </a:prstGeom>
          <a:noFill/>
          <a:ln/>
        </p:spPr>
        <p:txBody>
          <a:bodyPr wrap="square" lIns="0" tIns="0" rIns="0" bIns="0" rtlCol="0" anchor="t"/>
          <a:lstStyle/>
          <a:p>
            <a:pPr marL="0" indent="0" algn="l">
              <a:lnSpc>
                <a:spcPts val="1300"/>
              </a:lnSpc>
              <a:buNone/>
            </a:pPr>
            <a:r>
              <a:rPr lang="en-US" sz="800" dirty="0">
                <a:solidFill>
                  <a:srgbClr val="2B3541"/>
                </a:solidFill>
                <a:latin typeface="Funnel Sans" pitchFamily="34" charset="0"/>
                <a:ea typeface="Funnel Sans" pitchFamily="34" charset="-122"/>
                <a:cs typeface="Funnel Sans" pitchFamily="34" charset="-120"/>
              </a:rPr>
              <a:t>This intelligent, hexagon-based approach ensures that whether you're at a major event or just heading home, Uber can efficiently connect you with a ride, making urban mobility smarter and more responsive.</a:t>
            </a:r>
            <a:endParaRPr lang="en-US" sz="800" dirty="0"/>
          </a:p>
        </p:txBody>
      </p:sp>
    </p:spTree>
    <p:extLst>
      <p:ext uri="{BB962C8B-B14F-4D97-AF65-F5344CB8AC3E}">
        <p14:creationId xmlns:p14="http://schemas.microsoft.com/office/powerpoint/2010/main" val="3057484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5214</Words>
  <Application>Microsoft Office PowerPoint</Application>
  <PresentationFormat>Custom</PresentationFormat>
  <Paragraphs>431</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Consolas</vt:lpstr>
      <vt:lpstr>Arial</vt:lpstr>
      <vt:lpstr>Funnel Sans</vt:lpstr>
      <vt:lpstr>Funnel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Pavan J</cp:lastModifiedBy>
  <cp:revision>6</cp:revision>
  <dcterms:created xsi:type="dcterms:W3CDTF">2026-01-15T15:12:12Z</dcterms:created>
  <dcterms:modified xsi:type="dcterms:W3CDTF">2026-01-20T17:48:59Z</dcterms:modified>
</cp:coreProperties>
</file>